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8" d="100"/>
          <a:sy n="88" d="100"/>
        </p:scale>
        <p:origin x="-9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0B1709-415C-4926-9DC6-7F7E5ECAC51A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52DFC-96B6-49F5-979C-62A4DB9D3999}" type="slidenum">
              <a:rPr lang="fr-FR"/>
              <a:pPr/>
              <a:t>1</a:t>
            </a:fld>
            <a:endParaRPr lang="fr-FR"/>
          </a:p>
        </p:txBody>
      </p:sp>
      <p:sp>
        <p:nvSpPr>
          <p:cNvPr id="5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966C6-21F8-4524-8C1C-FAB93A1FC76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F6F07-978E-4A3E-A046-A6D603D3086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FBE33-676E-4972-992D-C02636ED585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9434B-41D5-4560-AE98-6A49F9D78FC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AFBF7-D793-40F2-B28C-71DA626FB3A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B9266-E23E-47C0-8D59-F02F82DADFA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4F236-855B-4E4B-9D02-BFF81AD1A75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801B7-CA43-42B6-841A-541FF7B344C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1FB0F-E080-44F3-BAAE-3C49038551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9BA50-E57F-43EE-97FA-5FAF66C8BBB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ADE1F-377B-44E8-AB97-D60A27FDBA6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advTm="2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AD04E6-1B2B-4A55-94D4-F557C41454E4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5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848600" cy="457200"/>
          </a:xfrm>
        </p:spPr>
        <p:txBody>
          <a:bodyPr/>
          <a:lstStyle/>
          <a:p>
            <a:r>
              <a:rPr lang="fr-BE" sz="2000" u="sng">
                <a:latin typeface="Arial Black" pitchFamily="34" charset="0"/>
              </a:rPr>
              <a:t>Le cerveau féminin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429000" y="1676400"/>
            <a:ext cx="13779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Aptitude à</a:t>
            </a:r>
          </a:p>
          <a:p>
            <a:r>
              <a:rPr lang="fr-BE" sz="1600">
                <a:latin typeface="Arial Black" pitchFamily="34" charset="0"/>
              </a:rPr>
              <a:t>téléphoner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5791200" y="1676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705600" y="1371600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Noyau de</a:t>
            </a:r>
          </a:p>
          <a:p>
            <a:r>
              <a:rPr lang="fr-BE" sz="1600">
                <a:latin typeface="Arial Black" pitchFamily="34" charset="0"/>
              </a:rPr>
              <a:t>l’indécision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657600" y="2590800"/>
            <a:ext cx="17494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/>
              <a:t> </a:t>
            </a:r>
            <a:r>
              <a:rPr lang="fr-BE" sz="1600">
                <a:latin typeface="Arial Black" pitchFamily="34" charset="0"/>
              </a:rPr>
              <a:t>Hémisphère</a:t>
            </a:r>
          </a:p>
          <a:p>
            <a:r>
              <a:rPr lang="fr-BE" sz="1600">
                <a:latin typeface="Arial Black" pitchFamily="34" charset="0"/>
              </a:rPr>
              <a:t>  du besoin</a:t>
            </a:r>
          </a:p>
          <a:p>
            <a:r>
              <a:rPr lang="fr-BE" sz="1600">
                <a:latin typeface="Arial Black" pitchFamily="34" charset="0"/>
              </a:rPr>
              <a:t>d’engagement</a:t>
            </a:r>
          </a:p>
          <a:p>
            <a:r>
              <a:rPr lang="fr-BE" sz="1600">
                <a:latin typeface="Arial Black" pitchFamily="34" charset="0"/>
              </a:rPr>
              <a:t>  (mariage)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H="1" flipV="1">
            <a:off x="1676400" y="18288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8600" y="1066800"/>
            <a:ext cx="20462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Coordination</a:t>
            </a:r>
          </a:p>
          <a:p>
            <a:r>
              <a:rPr lang="fr-BE" sz="1600">
                <a:latin typeface="Arial Black" pitchFamily="34" charset="0"/>
              </a:rPr>
              <a:t>« Chaussures</a:t>
            </a:r>
          </a:p>
          <a:p>
            <a:r>
              <a:rPr lang="fr-BE" sz="1600">
                <a:latin typeface="Arial Black" pitchFamily="34" charset="0"/>
              </a:rPr>
              <a:t>  et Sac à main »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584325" y="3040063"/>
            <a:ext cx="1119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Jalousie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H="1">
            <a:off x="1219200" y="40386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57200" y="4648200"/>
            <a:ext cx="15271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Neurone du</a:t>
            </a:r>
          </a:p>
          <a:p>
            <a:r>
              <a:rPr lang="fr-BE" sz="1600">
                <a:latin typeface="Arial Black" pitchFamily="34" charset="0"/>
              </a:rPr>
              <a:t>   sens de</a:t>
            </a:r>
          </a:p>
          <a:p>
            <a:r>
              <a:rPr lang="fr-BE" sz="1600">
                <a:latin typeface="Arial Black" pitchFamily="34" charset="0"/>
              </a:rPr>
              <a:t>l’orientation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715000" y="3505200"/>
            <a:ext cx="12668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Centre du</a:t>
            </a:r>
          </a:p>
          <a:p>
            <a:r>
              <a:rPr lang="fr-BE" sz="1600">
                <a:latin typeface="Arial Black" pitchFamily="34" charset="0"/>
              </a:rPr>
              <a:t>chocolat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971800" y="4191000"/>
            <a:ext cx="960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Ecoute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362200" y="39624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 flipH="1" flipV="1">
            <a:off x="2362200" y="51054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2667000" y="5334000"/>
            <a:ext cx="18875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       Sexe</a:t>
            </a:r>
          </a:p>
          <a:p>
            <a:r>
              <a:rPr lang="fr-BE" sz="1600">
                <a:latin typeface="Arial Black" pitchFamily="34" charset="0"/>
              </a:rPr>
              <a:t>(voir remarque)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495800" y="4343400"/>
            <a:ext cx="79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Envie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334000" y="4648200"/>
            <a:ext cx="1231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d’acheter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0" y="56388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 u="sng">
                <a:latin typeface="Arial Black" pitchFamily="34" charset="0"/>
              </a:rPr>
              <a:t>Remarque :</a:t>
            </a:r>
            <a:endParaRPr lang="fr-FR" sz="1600" u="sng">
              <a:latin typeface="Arial Black" pitchFamily="34" charset="0"/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685800" y="5943600"/>
            <a:ext cx="7467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BE" sz="1600">
                <a:latin typeface="Arial Black" pitchFamily="34" charset="0"/>
              </a:rPr>
              <a:t>Notez comme la petite cellule du sexe est intimement liée </a:t>
            </a:r>
          </a:p>
          <a:p>
            <a:r>
              <a:rPr lang="fr-BE" sz="1600">
                <a:latin typeface="Arial Black" pitchFamily="34" charset="0"/>
              </a:rPr>
              <a:t>à la glande de l’écoute……</a:t>
            </a:r>
            <a:endParaRPr lang="fr-FR" sz="1600">
              <a:latin typeface="Arial Black" pitchFamily="34" charset="0"/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75"/>
                            </p:stCondLst>
                            <p:childTnLst>
                              <p:par>
                                <p:cTn id="1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25"/>
                            </p:stCondLst>
                            <p:childTnLst>
                              <p:par>
                                <p:cTn id="19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125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25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25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25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25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25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25"/>
                            </p:stCondLst>
                            <p:childTnLst>
                              <p:par>
                                <p:cTn id="49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525"/>
                            </p:stCondLst>
                            <p:childTnLst>
                              <p:par>
                                <p:cTn id="5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825"/>
                            </p:stCondLst>
                            <p:childTnLst>
                              <p:par>
                                <p:cTn id="5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3425"/>
                            </p:stCondLst>
                            <p:childTnLst>
                              <p:par>
                                <p:cTn id="6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3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3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4925"/>
                            </p:stCondLst>
                            <p:childTnLst>
                              <p:par>
                                <p:cTn id="68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525"/>
                            </p:stCondLst>
                            <p:childTnLst>
                              <p:par>
                                <p:cTn id="73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25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75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87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75"/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915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75"/>
                                        <p:tgtEl>
                                          <p:spTgt spid="2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125"/>
                            </p:stCondLst>
                            <p:childTnLst>
                              <p:par>
                                <p:cTn id="89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1725"/>
                            </p:stCondLst>
                            <p:childTnLst>
                              <p:par>
                                <p:cTn id="94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75" fill="hold"/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75" fill="hold"/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3325"/>
                            </p:stCondLst>
                            <p:childTnLst>
                              <p:par>
                                <p:cTn id="99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300" fill="hold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300" fill="hold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4625"/>
                            </p:stCondLst>
                            <p:childTnLst>
                              <p:par>
                                <p:cTn id="104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6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6125"/>
                            </p:stCondLst>
                            <p:childTnLst>
                              <p:par>
                                <p:cTn id="10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6625"/>
                            </p:stCondLst>
                            <p:childTnLst>
                              <p:par>
                                <p:cTn id="11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75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75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6925"/>
                            </p:stCondLst>
                            <p:childTnLst>
                              <p:par>
                                <p:cTn id="11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75" fill="hold"/>
                                        <p:tgtEl>
                                          <p:spTgt spid="2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75" fill="hold"/>
                                        <p:tgtEl>
                                          <p:spTgt spid="2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7975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75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935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75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1025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75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2700"/>
                            </p:stCondLst>
                            <p:childTnLst>
                              <p:par>
                                <p:cTn id="1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75"/>
                                        <p:tgtEl>
                                          <p:spTgt spid="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63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75"/>
                                        <p:tgtEl>
                                          <p:spTgt spid="2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p" autoUpdateAnimBg="0" advAuto="0"/>
      <p:bldP spid="2051" grpId="0" build="p" autoUpdateAnimBg="0" advAuto="0"/>
      <p:bldP spid="2052" grpId="0" animBg="1"/>
      <p:bldP spid="2053" grpId="0" build="p" autoUpdateAnimBg="0" advAuto="0"/>
      <p:bldP spid="2054" grpId="0" build="p" autoUpdateAnimBg="0" advAuto="1000"/>
      <p:bldP spid="2055" grpId="0" animBg="1"/>
      <p:bldP spid="2056" grpId="0" build="p" autoUpdateAnimBg="0" advAuto="0"/>
      <p:bldP spid="2057" grpId="0" build="p" autoUpdateAnimBg="0" advAuto="1000"/>
      <p:bldP spid="2058" grpId="0" animBg="1"/>
      <p:bldP spid="2059" grpId="0" build="p" autoUpdateAnimBg="0" advAuto="0"/>
      <p:bldP spid="2060" grpId="0" build="p" autoUpdateAnimBg="0" advAuto="1000"/>
      <p:bldP spid="2061" grpId="0" build="p" autoUpdateAnimBg="0" advAuto="1000"/>
      <p:bldP spid="2062" grpId="0" animBg="1"/>
      <p:bldP spid="2063" grpId="0" animBg="1"/>
      <p:bldP spid="2064" grpId="0" build="p" autoUpdateAnimBg="0" advAuto="0"/>
      <p:bldP spid="2065" grpId="0" build="p" autoUpdateAnimBg="0" advAuto="1000"/>
      <p:bldP spid="2066" grpId="0" build="p" autoUpdateAnimBg="0" advAuto="1000"/>
      <p:bldP spid="2067" grpId="0" build="p" autoUpdateAnimBg="0" advAuto="1000"/>
      <p:bldP spid="2068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fr-BE" sz="2000" u="sng">
                <a:latin typeface="Arial Black" pitchFamily="34" charset="0"/>
              </a:rPr>
              <a:t>Le cerveau masculin</a:t>
            </a:r>
            <a:endParaRPr lang="fr-FR" sz="2000" u="sng">
              <a:latin typeface="Arial Black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2133600" cy="1524000"/>
          </a:xfrm>
        </p:spPr>
        <p:txBody>
          <a:bodyPr/>
          <a:lstStyle/>
          <a:p>
            <a:pPr>
              <a:buFontTx/>
              <a:buNone/>
            </a:pPr>
            <a:endParaRPr lang="fr-BE"/>
          </a:p>
          <a:p>
            <a:pPr>
              <a:buFontTx/>
              <a:buNone/>
            </a:pPr>
            <a:endParaRPr lang="fr-FR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200400" y="1371600"/>
            <a:ext cx="10890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2000">
                <a:latin typeface="Arial Black" pitchFamily="34" charset="0"/>
              </a:rPr>
              <a:t>Sports</a:t>
            </a:r>
          </a:p>
          <a:p>
            <a:endParaRPr lang="fr-FR" sz="1400">
              <a:latin typeface="Arial Black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419600" y="1447800"/>
            <a:ext cx="1381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3200" b="1">
                <a:latin typeface="Arial Black" pitchFamily="34" charset="0"/>
              </a:rPr>
              <a:t>SEXE</a:t>
            </a:r>
            <a:endParaRPr lang="fr-FR" sz="3200" b="1">
              <a:latin typeface="Arial Black" pitchFamily="34" charset="0"/>
            </a:endParaRP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5181600" y="1447800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080125" y="906463"/>
            <a:ext cx="1571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Intérêt pour </a:t>
            </a:r>
          </a:p>
          <a:p>
            <a:r>
              <a:rPr lang="fr-BE" sz="1600">
                <a:latin typeface="Arial Black" pitchFamily="34" charset="0"/>
              </a:rPr>
              <a:t>La BIÈRE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V="1">
            <a:off x="6400800" y="2057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858000" y="1676400"/>
            <a:ext cx="15621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Cellule de la</a:t>
            </a:r>
          </a:p>
          <a:p>
            <a:r>
              <a:rPr lang="fr-BE" sz="1600">
                <a:latin typeface="Arial Black" pitchFamily="34" charset="0"/>
              </a:rPr>
              <a:t>visée dans</a:t>
            </a:r>
          </a:p>
          <a:p>
            <a:r>
              <a:rPr lang="fr-BE" sz="1600">
                <a:latin typeface="Arial Black" pitchFamily="34" charset="0"/>
              </a:rPr>
              <a:t>la cuvette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6629400" y="25908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7539038" y="2667000"/>
            <a:ext cx="16049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BE" sz="1600">
                <a:latin typeface="Arial Black" pitchFamily="34" charset="0"/>
              </a:rPr>
              <a:t>Aptitude aux</a:t>
            </a:r>
          </a:p>
          <a:p>
            <a:r>
              <a:rPr lang="fr-BE" sz="1600">
                <a:latin typeface="Arial Black" pitchFamily="34" charset="0"/>
              </a:rPr>
              <a:t>travaux</a:t>
            </a:r>
          </a:p>
          <a:p>
            <a:r>
              <a:rPr lang="fr-BE" sz="1600">
                <a:latin typeface="Arial Black" pitchFamily="34" charset="0"/>
              </a:rPr>
              <a:t>domestiques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638800" y="2765425"/>
            <a:ext cx="1252538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200">
                <a:latin typeface="Arial Black" pitchFamily="34" charset="0"/>
              </a:rPr>
              <a:t>Aptitude </a:t>
            </a:r>
          </a:p>
          <a:p>
            <a:r>
              <a:rPr lang="fr-BE" sz="1200">
                <a:latin typeface="Arial Black" pitchFamily="34" charset="0"/>
              </a:rPr>
              <a:t>pour les</a:t>
            </a:r>
          </a:p>
          <a:p>
            <a:r>
              <a:rPr lang="fr-BE" sz="1200">
                <a:latin typeface="Arial Black" pitchFamily="34" charset="0"/>
              </a:rPr>
              <a:t>manœuvres</a:t>
            </a:r>
          </a:p>
          <a:p>
            <a:r>
              <a:rPr lang="fr-BE" sz="1200">
                <a:latin typeface="Arial Black" pitchFamily="34" charset="0"/>
              </a:rPr>
              <a:t>dangereuses</a:t>
            </a:r>
          </a:p>
          <a:p>
            <a:r>
              <a:rPr lang="fr-BE" sz="1200">
                <a:latin typeface="Arial Black" pitchFamily="34" charset="0"/>
              </a:rPr>
              <a:t>en voiture</a:t>
            </a:r>
            <a:endParaRPr lang="fr-FR" sz="1200">
              <a:latin typeface="Arial Black" pitchFamily="34" charset="0"/>
            </a:endParaRP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V="1">
            <a:off x="6172200" y="42672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277100" y="4038600"/>
            <a:ext cx="18669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400">
                <a:latin typeface="Arial Black" pitchFamily="34" charset="0"/>
              </a:rPr>
              <a:t>Centre de la</a:t>
            </a:r>
          </a:p>
          <a:p>
            <a:r>
              <a:rPr lang="fr-BE" sz="1400">
                <a:latin typeface="Arial Black" pitchFamily="34" charset="0"/>
              </a:rPr>
              <a:t>dépendance à la</a:t>
            </a:r>
          </a:p>
          <a:p>
            <a:r>
              <a:rPr lang="fr-BE" sz="1400">
                <a:latin typeface="Arial Black" pitchFamily="34" charset="0"/>
              </a:rPr>
              <a:t>télévision et à</a:t>
            </a:r>
          </a:p>
          <a:p>
            <a:r>
              <a:rPr lang="fr-BE" sz="1400">
                <a:latin typeface="Arial Black" pitchFamily="34" charset="0"/>
              </a:rPr>
              <a:t>la télécommande</a:t>
            </a:r>
            <a:endParaRPr lang="fr-FR" sz="1400">
              <a:latin typeface="Arial Black" pitchFamily="34" charset="0"/>
            </a:endParaRPr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6858000" y="4648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400800" y="5105400"/>
            <a:ext cx="1400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Repassage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828800" y="2362200"/>
            <a:ext cx="175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BE" sz="4400">
                <a:latin typeface="Impact" pitchFamily="34" charset="0"/>
              </a:rPr>
              <a:t>Sexe</a:t>
            </a:r>
            <a:endParaRPr lang="fr-FR" sz="4400">
              <a:latin typeface="Impact" pitchFamily="34" charset="0"/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657600" y="2819400"/>
            <a:ext cx="17065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4400">
                <a:latin typeface="Arial Black" pitchFamily="34" charset="0"/>
              </a:rPr>
              <a:t>Sexe</a:t>
            </a:r>
            <a:endParaRPr lang="fr-FR" sz="4400">
              <a:latin typeface="Arial Black" pitchFamily="34" charset="0"/>
            </a:endParaRP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 flipH="1" flipV="1">
            <a:off x="1219200" y="21336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0" y="1524000"/>
            <a:ext cx="14128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Particule</a:t>
            </a:r>
          </a:p>
          <a:p>
            <a:r>
              <a:rPr lang="fr-BE" sz="1600">
                <a:latin typeface="Arial Black" pitchFamily="34" charset="0"/>
              </a:rPr>
              <a:t>de l’écoute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 flipH="1">
            <a:off x="1524000" y="38862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0" y="3886200"/>
            <a:ext cx="26193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BE" sz="1600">
                <a:latin typeface="Arial Black" pitchFamily="34" charset="0"/>
              </a:rPr>
              <a:t>Etendue de</a:t>
            </a:r>
          </a:p>
          <a:p>
            <a:r>
              <a:rPr lang="fr-BE" sz="1600">
                <a:latin typeface="Arial Black" pitchFamily="34" charset="0"/>
              </a:rPr>
              <a:t>l’attention amoureuse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 flipH="1">
            <a:off x="2590800" y="3886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304800" y="4648200"/>
            <a:ext cx="24955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Eluder les ‘questions</a:t>
            </a:r>
          </a:p>
          <a:p>
            <a:r>
              <a:rPr lang="fr-BE" sz="1600">
                <a:latin typeface="Arial Black" pitchFamily="34" charset="0"/>
              </a:rPr>
              <a:t>personnelles’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3810000" y="4495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3200400" y="4876800"/>
            <a:ext cx="22002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Glande des</a:t>
            </a:r>
          </a:p>
          <a:p>
            <a:r>
              <a:rPr lang="fr-BE" sz="1600">
                <a:latin typeface="Arial Black" pitchFamily="34" charset="0"/>
              </a:rPr>
              <a:t>excuses foireuses</a:t>
            </a:r>
            <a:endParaRPr lang="fr-FR" sz="1600">
              <a:latin typeface="Arial Black" pitchFamily="34" charset="0"/>
            </a:endParaRPr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55626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 u="sng">
                <a:latin typeface="Arial Black" pitchFamily="34" charset="0"/>
              </a:rPr>
              <a:t>Remarque :</a:t>
            </a:r>
            <a:endParaRPr lang="fr-FR" sz="1600" u="sng">
              <a:latin typeface="Arial Black" pitchFamily="34" charset="0"/>
            </a:endParaRP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1371600" y="5638800"/>
            <a:ext cx="70754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sz="1600">
                <a:latin typeface="Arial Black" pitchFamily="34" charset="0"/>
              </a:rPr>
              <a:t>La glande « entendre les enfants pleurer au milieu de la nuit »</a:t>
            </a:r>
          </a:p>
          <a:p>
            <a:r>
              <a:rPr lang="fr-BE" sz="1600">
                <a:latin typeface="Arial Black" pitchFamily="34" charset="0"/>
              </a:rPr>
              <a:t>n’est pas montrée en raison de sa petite taille.</a:t>
            </a:r>
          </a:p>
          <a:p>
            <a:r>
              <a:rPr lang="fr-BE" sz="1600">
                <a:latin typeface="Arial Black" pitchFamily="34" charset="0"/>
              </a:rPr>
              <a:t>Elle doit être observée au microscope…..</a:t>
            </a:r>
            <a:endParaRPr lang="fr-FR" sz="1600">
              <a:latin typeface="Arial Black" pitchFamily="34" charset="0"/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5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75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75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75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75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1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600"/>
                            </p:stCondLst>
                            <p:childTnLst>
                              <p:par>
                                <p:cTn id="3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425"/>
                            </p:stCondLst>
                            <p:childTnLst>
                              <p:par>
                                <p:cTn id="4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" fill="hold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" fill="hold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100"/>
                            </p:stCondLst>
                            <p:childTnLst>
                              <p:par>
                                <p:cTn id="4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" fill="hold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" fill="hold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775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275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75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1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75"/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625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75"/>
                                        <p:tgtEl>
                                          <p:spTgt spid="3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3450"/>
                            </p:stCondLst>
                            <p:childTnLst>
                              <p:par>
                                <p:cTn id="67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3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3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475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3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3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35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" fill="hold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" fill="hold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650"/>
                            </p:stCondLst>
                            <p:childTnLst>
                              <p:par>
                                <p:cTn id="82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300" fill="hold"/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300" fill="hold"/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8950"/>
                            </p:stCondLst>
                            <p:childTnLst>
                              <p:par>
                                <p:cTn id="87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300" fill="hold"/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300" fill="hold"/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550"/>
                            </p:stCondLst>
                            <p:childTnLst>
                              <p:par>
                                <p:cTn id="92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2050"/>
                            </p:stCondLst>
                            <p:childTnLst>
                              <p:par>
                                <p:cTn id="9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550"/>
                            </p:stCondLst>
                            <p:childTnLst>
                              <p:par>
                                <p:cTn id="101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4050"/>
                            </p:stCondLst>
                            <p:childTnLst>
                              <p:par>
                                <p:cTn id="10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75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75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4725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75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6025"/>
                            </p:stCondLst>
                            <p:childTnLst>
                              <p:par>
                                <p:cTn id="114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6" dur="5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7525"/>
                            </p:stCondLst>
                            <p:childTnLst>
                              <p:par>
                                <p:cTn id="118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0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9025"/>
                            </p:stCondLst>
                            <p:childTnLst>
                              <p:par>
                                <p:cTn id="1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3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3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9325"/>
                            </p:stCondLst>
                            <p:childTnLst>
                              <p:par>
                                <p:cTn id="1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300" fill="hold"/>
                                        <p:tgtEl>
                                          <p:spTgt spid="3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300" fill="hold"/>
                                        <p:tgtEl>
                                          <p:spTgt spid="3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9925"/>
                            </p:stCondLst>
                            <p:childTnLst>
                              <p:par>
                                <p:cTn id="132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4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1425"/>
                            </p:stCondLst>
                            <p:childTnLst>
                              <p:par>
                                <p:cTn id="13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75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75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2100"/>
                            </p:stCondLst>
                            <p:childTnLst>
                              <p:par>
                                <p:cTn id="14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75" fill="hold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75" fill="hold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3600"/>
                            </p:stCondLst>
                            <p:childTnLst>
                              <p:par>
                                <p:cTn id="146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8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100"/>
                            </p:stCondLst>
                            <p:childTnLst>
                              <p:par>
                                <p:cTn id="1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75"/>
                                        <p:tgtEl>
                                          <p:spTgt spid="3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6525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75"/>
                                        <p:tgtEl>
                                          <p:spTgt spid="3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7500"/>
                            </p:stCondLst>
                            <p:childTnLst>
                              <p:par>
                                <p:cTn id="158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0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300" fill="hold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300" fill="hold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9600"/>
                            </p:stCondLst>
                            <p:childTnLst>
                              <p:par>
                                <p:cTn id="16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300" fill="hold"/>
                                        <p:tgtEl>
                                          <p:spTgt spid="3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300" fill="hold"/>
                                        <p:tgtEl>
                                          <p:spTgt spid="3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40200"/>
                            </p:stCondLst>
                            <p:childTnLst>
                              <p:par>
                                <p:cTn id="172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75"/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1875"/>
                            </p:stCondLst>
                            <p:childTnLst>
                              <p:par>
                                <p:cTn id="1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75"/>
                                        <p:tgtEl>
                                          <p:spTgt spid="3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5700"/>
                            </p:stCondLst>
                            <p:childTnLst>
                              <p:par>
                                <p:cTn id="1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75"/>
                                        <p:tgtEl>
                                          <p:spTgt spid="3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8700"/>
                            </p:stCondLst>
                            <p:childTnLst>
                              <p:par>
                                <p:cTn id="1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75"/>
                                        <p:tgtEl>
                                          <p:spTgt spid="3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6" grpId="0" build="p" autoUpdateAnimBg="0" advAuto="1000"/>
      <p:bldP spid="3077" grpId="0" build="p" autoUpdateAnimBg="0" advAuto="1000"/>
      <p:bldP spid="3078" grpId="0" animBg="1"/>
      <p:bldP spid="3079" grpId="0" build="p" autoUpdateAnimBg="0" advAuto="0"/>
      <p:bldP spid="3082" grpId="0" animBg="1"/>
      <p:bldP spid="3083" grpId="0" build="p" autoUpdateAnimBg="0" advAuto="0"/>
      <p:bldP spid="3084" grpId="0" animBg="1"/>
      <p:bldP spid="3085" grpId="0" build="p" autoUpdateAnimBg="0" advAuto="0"/>
      <p:bldP spid="3086" grpId="0" build="p" autoUpdateAnimBg="0" advAuto="1000"/>
      <p:bldP spid="3090" grpId="0" animBg="1"/>
      <p:bldP spid="3091" grpId="0" autoUpdateAnimBg="0"/>
      <p:bldP spid="3092" grpId="0" animBg="1"/>
      <p:bldP spid="3093" grpId="0" build="p" autoUpdateAnimBg="0" advAuto="0"/>
      <p:bldP spid="3094" grpId="0" build="p" autoUpdateAnimBg="0" advAuto="1000"/>
      <p:bldP spid="3095" grpId="0" build="p" autoUpdateAnimBg="0" advAuto="1000"/>
      <p:bldP spid="3096" grpId="0" animBg="1"/>
      <p:bldP spid="3097" grpId="0" build="p" autoUpdateAnimBg="0" advAuto="0"/>
      <p:bldP spid="3098" grpId="0" animBg="1"/>
      <p:bldP spid="3099" grpId="0" build="p" autoUpdateAnimBg="0" advAuto="0"/>
      <p:bldP spid="3101" grpId="0" animBg="1"/>
      <p:bldP spid="3102" grpId="0" build="p" autoUpdateAnimBg="0" advAuto="0"/>
      <p:bldP spid="3103" grpId="0" animBg="1"/>
      <p:bldP spid="3104" grpId="0" build="p" autoUpdateAnimBg="0" advAuto="0"/>
      <p:bldP spid="3105" grpId="0" build="p" autoUpdateAnimBg="0" advAuto="1000"/>
      <p:bldP spid="3106" grpId="0" build="p" autoUpdateAnimBg="0" advAuto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122</Words>
  <Application>Microsoft Office PowerPoint</Application>
  <PresentationFormat>Affichage à l'écran (4:3)</PresentationFormat>
  <Paragraphs>62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Times New Roman</vt:lpstr>
      <vt:lpstr>Arial Black</vt:lpstr>
      <vt:lpstr>Impact</vt:lpstr>
      <vt:lpstr>Modèle par défaut</vt:lpstr>
      <vt:lpstr>Le cerveau féminin</vt:lpstr>
      <vt:lpstr>Le cerveau masculin</vt:lpstr>
    </vt:vector>
  </TitlesOfParts>
  <Company>Unknown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cerveau</dc:title>
  <dc:creator>Olivier et Danièle</dc:creator>
  <cp:lastModifiedBy>Houssay</cp:lastModifiedBy>
  <cp:revision>14</cp:revision>
  <dcterms:created xsi:type="dcterms:W3CDTF">2001-12-12T15:13:54Z</dcterms:created>
  <dcterms:modified xsi:type="dcterms:W3CDTF">2010-02-02T21:37:28Z</dcterms:modified>
</cp:coreProperties>
</file>