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1" r:id="rId3"/>
    <p:sldId id="262" r:id="rId4"/>
    <p:sldId id="264" r:id="rId5"/>
    <p:sldId id="269" r:id="rId6"/>
    <p:sldId id="265" r:id="rId7"/>
    <p:sldId id="263" r:id="rId8"/>
    <p:sldId id="266" r:id="rId9"/>
    <p:sldId id="259" r:id="rId10"/>
    <p:sldId id="260" r:id="rId11"/>
    <p:sldId id="267"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580" autoAdjust="0"/>
  </p:normalViewPr>
  <p:slideViewPr>
    <p:cSldViewPr>
      <p:cViewPr varScale="1">
        <p:scale>
          <a:sx n="64" d="100"/>
          <a:sy n="64" d="100"/>
        </p:scale>
        <p:origin x="-192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1994B2-B4E3-498D-A6ED-975FE3B951C5}" type="datetimeFigureOut">
              <a:rPr lang="fr-FR" smtClean="0"/>
              <a:pPr/>
              <a:t>22/01/2018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4C1274-7399-46EB-A940-46DFDBAD0D5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legifrance.gouv.fr/affichTexte.do?cidTexte=JORFTEXT000000547135&amp;dateText" TargetMode="External"/><Relationship Id="rId7" Type="http://schemas.openxmlformats.org/officeDocument/2006/relationships/hyperlink" Target="http://www.legifrance.gouv.fr/affichTexte.do?cidTexte=JORFTEXT000024323102"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www.legifrance.gouv.fr/affichTexte.do?cidTexte=LEGITEXT000005821809&amp;dateTexte=20100401" TargetMode="External"/><Relationship Id="rId5" Type="http://schemas.openxmlformats.org/officeDocument/2006/relationships/hyperlink" Target="http://www.legifrance.gouv.fr/affichTexte.do?cidTexte=JORFTEXT000000549618&amp;dateText" TargetMode="External"/><Relationship Id="rId4" Type="http://schemas.openxmlformats.org/officeDocument/2006/relationships/hyperlink" Target="http://www.legifrance.gouv.fr/affichTexte.do?cidTexte=JORFTEXT000000549619&amp;dateText"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vatican.va/archive/hist_councils/ii_vatican_council/documents/vat-ii_decree_19651028_christus-dominus_fr.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kern="1200" baseline="0" dirty="0" smtClean="0">
                <a:solidFill>
                  <a:schemeClr val="tx1"/>
                </a:solidFill>
                <a:latin typeface="+mn-lt"/>
                <a:ea typeface="+mn-ea"/>
                <a:cs typeface="+mn-cs"/>
              </a:rPr>
              <a:t>Le législateur a en effet retenu le principe d’un réexamen régulier des lois relatives à la bioéthique en associant les citoyens au processus de révision par l’organisation d’états généraux de la bioéthique. </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Les lois de bioéthique de 1994 recouvraient "à la fois l'affirmation des principes généraux de protection de la personne humaine qui ont été introduits notamment dans le Code civil, les règles d'organisation de secteurs d'activités médicales en plein développement tels que ceux de l'assistance médicale à la procréation ou de greffes ainsi que des dispositions relevant du domaine de la santé publique ou de la protection des personnes se prêtant à des recherches médicales« .</a:t>
            </a:r>
          </a:p>
          <a:p>
            <a:r>
              <a:rPr lang="fr-FR" dirty="0" smtClean="0">
                <a:hlinkClick r:id="rId3" tooltip="la loi n° 94-548 du 1er juillet 1994 - Légifrance, nouvelle fenêtre"/>
              </a:rPr>
              <a:t>la loi n° 94-548 du 1er juillet 1994</a:t>
            </a:r>
            <a:r>
              <a:rPr lang="fr-FR" dirty="0" smtClean="0"/>
              <a:t> relative au traitement des données nominatives ayant pour fin la recherche dans le domaine de la santé et modifiant la loi n° 78-17 du 6 janvier 1978 relative à l'informatique, aux fichiers et aux libertés,</a:t>
            </a:r>
          </a:p>
          <a:p>
            <a:r>
              <a:rPr lang="fr-FR" dirty="0" smtClean="0">
                <a:hlinkClick r:id="rId4" tooltip="la loi n° 94-653 du 29 juillet 1994 - Légifrance, nouvelle fenêtre"/>
              </a:rPr>
              <a:t> la loi n° 94-653 du 29 juillet 1994</a:t>
            </a:r>
            <a:r>
              <a:rPr lang="fr-FR" dirty="0" smtClean="0"/>
              <a:t> relative au respect du corps humain, </a:t>
            </a:r>
          </a:p>
          <a:p>
            <a:r>
              <a:rPr lang="fr-FR" dirty="0" smtClean="0">
                <a:hlinkClick r:id="rId5" tooltip="la loi n° 94-654 du 29 juillet 1994 -Légifrance, nouvelle fenêtre"/>
              </a:rPr>
              <a:t> la loi n° 94-654 du 29 juillet 1994 </a:t>
            </a:r>
            <a:r>
              <a:rPr lang="fr-FR" dirty="0" smtClean="0"/>
              <a:t>relative au don et à l'utilisation des éléments et produits du corps humain, à l'assistance médicale à la procréation et au diagnostic prénatal. C'est cette dernière loi qui a fait l'objet d'une révision en 2004.</a:t>
            </a:r>
          </a:p>
          <a:p>
            <a:r>
              <a:rPr lang="fr-FR" dirty="0" smtClean="0">
                <a:hlinkClick r:id="rId6" tooltip="loi n° 2004-800 du 6 août 2004 - Légifrance,  nouvelle fenêtre"/>
              </a:rPr>
              <a:t>loi n° 2004-800 du 6 août 2004</a:t>
            </a:r>
            <a:r>
              <a:rPr lang="fr-FR" dirty="0" smtClean="0"/>
              <a:t> relative à la bioéthique</a:t>
            </a:r>
          </a:p>
          <a:p>
            <a:r>
              <a:rPr lang="fr-FR" dirty="0" smtClean="0"/>
              <a:t> Le clonage, reproductif ou thérapeutique, est interdit. La recherche sur l’embryon et les cellules embryonnaires est en principe interdite</a:t>
            </a:r>
            <a:r>
              <a:rPr lang="fr-FR" baseline="0" dirty="0" smtClean="0"/>
              <a:t> (mais dérogations)</a:t>
            </a:r>
            <a:endParaRPr lang="fr-FR" dirty="0" smtClean="0"/>
          </a:p>
          <a:p>
            <a:r>
              <a:rPr lang="fr-FR" dirty="0" smtClean="0"/>
              <a:t>  Le cercle des personnes pouvant procéder à un don d’organe pour une greffe est élargi.</a:t>
            </a:r>
          </a:p>
          <a:p>
            <a:r>
              <a:rPr lang="fr-FR" dirty="0" smtClean="0"/>
              <a:t> La brevetabilité est autorisée pour "une invention constituant l'application technique d'une fonction d'un élément du corps humain".</a:t>
            </a:r>
          </a:p>
          <a:p>
            <a:r>
              <a:rPr lang="fr-FR" dirty="0" smtClean="0"/>
              <a:t> Une Agence de la biomédecine est créée.</a:t>
            </a:r>
          </a:p>
          <a:p>
            <a:r>
              <a:rPr lang="fr-FR" dirty="0" smtClean="0"/>
              <a:t>La </a:t>
            </a:r>
            <a:r>
              <a:rPr lang="fr-FR" dirty="0" smtClean="0">
                <a:hlinkClick r:id="rId7"/>
              </a:rPr>
              <a:t>loi n° 2011-814 du 7 juillet 2011</a:t>
            </a:r>
            <a:endParaRPr lang="fr-FR" dirty="0" smtClean="0"/>
          </a:p>
          <a:p>
            <a:pPr>
              <a:buFontTx/>
              <a:buChar char="-"/>
            </a:pPr>
            <a:r>
              <a:rPr lang="fr-FR" dirty="0" smtClean="0"/>
              <a:t>autorisation du don croisé d’organes </a:t>
            </a:r>
            <a:br>
              <a:rPr lang="fr-FR" dirty="0" smtClean="0"/>
            </a:br>
            <a:r>
              <a:rPr lang="fr-FR" dirty="0" smtClean="0"/>
              <a:t>- une nouvelle définition des modalités et les critères pour l’AMP vitrification</a:t>
            </a:r>
          </a:p>
          <a:p>
            <a:pPr>
              <a:buFontTx/>
              <a:buChar char="-"/>
            </a:pPr>
            <a:r>
              <a:rPr lang="fr-FR" dirty="0" smtClean="0"/>
              <a:t>recherches sur l’embryon et les cellules souches embryonnaires régime d’autorisation réglementée. </a:t>
            </a:r>
          </a:p>
        </p:txBody>
      </p:sp>
      <p:sp>
        <p:nvSpPr>
          <p:cNvPr id="4" name="Espace réservé du numéro de diapositive 3"/>
          <p:cNvSpPr>
            <a:spLocks noGrp="1"/>
          </p:cNvSpPr>
          <p:nvPr>
            <p:ph type="sldNum" sz="quarter" idx="10"/>
          </p:nvPr>
        </p:nvSpPr>
        <p:spPr/>
        <p:txBody>
          <a:bodyPr/>
          <a:lstStyle/>
          <a:p>
            <a:fld id="{714C1274-7399-46EB-A940-46DFDBAD0D5F}"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Le 23 février 1983, après les Assises de recherche, le Président de la République François Mitterrand crée par décret, le premier Comité Consultatif National d’Ethique pour les sciences de la vie et de la santé.</a:t>
            </a:r>
            <a:endParaRPr lang="fr-FR" sz="1200" b="1" kern="120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Ces états généraux sont organisés à l’initiative du Comité Consultatif National d’Ethique (CCNE) qui peut s’appuyer sur les espaces de réflexion éthique régionaux auxquels la loi a confié la mission d’organiser des débats publics et de promouvoir la consultation citoyenne dans les territoires </a:t>
            </a:r>
            <a:endParaRPr lang="fr-FR" dirty="0"/>
          </a:p>
        </p:txBody>
      </p:sp>
      <p:sp>
        <p:nvSpPr>
          <p:cNvPr id="4" name="Espace réservé du numéro de diapositive 3"/>
          <p:cNvSpPr>
            <a:spLocks noGrp="1"/>
          </p:cNvSpPr>
          <p:nvPr>
            <p:ph type="sldNum" sz="quarter" idx="10"/>
          </p:nvPr>
        </p:nvSpPr>
        <p:spPr/>
        <p:txBody>
          <a:bodyPr/>
          <a:lstStyle/>
          <a:p>
            <a:fld id="{714C1274-7399-46EB-A940-46DFDBAD0D5F}"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r>
              <a:rPr lang="fr-FR" sz="1200" b="1" kern="1200" baseline="0" dirty="0" smtClean="0">
                <a:solidFill>
                  <a:schemeClr val="tx1"/>
                </a:solidFill>
                <a:latin typeface="+mn-lt"/>
                <a:ea typeface="+mn-ea"/>
                <a:cs typeface="+mn-cs"/>
              </a:rPr>
              <a:t>Premier d’entre eux : la reproduction, le développement embryonnaire et les cellules-souches, car </a:t>
            </a:r>
            <a:r>
              <a:rPr lang="fr-FR" sz="1200" b="1" i="1" kern="1200" baseline="0" dirty="0" smtClean="0">
                <a:solidFill>
                  <a:schemeClr val="tx1"/>
                </a:solidFill>
                <a:latin typeface="+mn-lt"/>
                <a:ea typeface="+mn-ea"/>
                <a:cs typeface="+mn-cs"/>
              </a:rPr>
              <a:t>« une</a:t>
            </a:r>
          </a:p>
          <a:p>
            <a:r>
              <a:rPr lang="fr-FR" sz="1200" b="1" i="1" kern="1200" baseline="0" dirty="0" smtClean="0">
                <a:solidFill>
                  <a:schemeClr val="tx1"/>
                </a:solidFill>
                <a:latin typeface="+mn-lt"/>
                <a:ea typeface="+mn-ea"/>
                <a:cs typeface="+mn-cs"/>
              </a:rPr>
              <a:t>tension éthique incontestable apparaît en effet entre le respect dû à l’embryon comme personne</a:t>
            </a:r>
          </a:p>
          <a:p>
            <a:r>
              <a:rPr lang="fr-FR" sz="1200" b="1" i="1" kern="1200" baseline="0" dirty="0" smtClean="0">
                <a:solidFill>
                  <a:schemeClr val="tx1"/>
                </a:solidFill>
                <a:latin typeface="+mn-lt"/>
                <a:ea typeface="+mn-ea"/>
                <a:cs typeface="+mn-cs"/>
              </a:rPr>
              <a:t>potentielle et l’importance de poursuivre des recherches », explique le CCNE.</a:t>
            </a:r>
          </a:p>
          <a:p>
            <a:r>
              <a:rPr lang="fr-FR" sz="1200" b="1" kern="1200" baseline="0" dirty="0" smtClean="0">
                <a:solidFill>
                  <a:schemeClr val="tx1"/>
                </a:solidFill>
                <a:latin typeface="+mn-lt"/>
                <a:ea typeface="+mn-ea"/>
                <a:cs typeface="+mn-cs"/>
              </a:rPr>
              <a:t>Deuxièmement, la génétique et la génomique, c’est-à-dire les techniques qui permettent, d’une part,</a:t>
            </a:r>
          </a:p>
          <a:p>
            <a:r>
              <a:rPr lang="fr-FR" sz="1200" b="1" kern="1200" baseline="0" dirty="0" smtClean="0">
                <a:solidFill>
                  <a:schemeClr val="tx1"/>
                </a:solidFill>
                <a:latin typeface="+mn-lt"/>
                <a:ea typeface="+mn-ea"/>
                <a:cs typeface="+mn-cs"/>
              </a:rPr>
              <a:t>l’apparition d’une médecine prédictive, et d’autre part, la manipulation du génome, notamment à</a:t>
            </a:r>
          </a:p>
          <a:p>
            <a:r>
              <a:rPr lang="fr-FR" sz="1200" b="1" kern="1200" baseline="0" dirty="0" smtClean="0">
                <a:solidFill>
                  <a:schemeClr val="tx1"/>
                </a:solidFill>
                <a:latin typeface="+mn-lt"/>
                <a:ea typeface="+mn-ea"/>
                <a:cs typeface="+mn-cs"/>
              </a:rPr>
              <a:t>travers de nouvelles techniques comme </a:t>
            </a:r>
            <a:r>
              <a:rPr lang="fr-FR" sz="1200" b="1" kern="1200" baseline="0" dirty="0" err="1" smtClean="0">
                <a:solidFill>
                  <a:schemeClr val="tx1"/>
                </a:solidFill>
                <a:latin typeface="+mn-lt"/>
                <a:ea typeface="+mn-ea"/>
                <a:cs typeface="+mn-cs"/>
              </a:rPr>
              <a:t>Crispr</a:t>
            </a:r>
            <a:r>
              <a:rPr lang="fr-FR" sz="1200" b="1" kern="1200" baseline="0" dirty="0" smtClean="0">
                <a:solidFill>
                  <a:schemeClr val="tx1"/>
                </a:solidFill>
                <a:latin typeface="+mn-lt"/>
                <a:ea typeface="+mn-ea"/>
                <a:cs typeface="+mn-cs"/>
              </a:rPr>
              <a:t>-Cas9, ces « ciseaux génétiques » récemment mis au</a:t>
            </a:r>
          </a:p>
          <a:p>
            <a:r>
              <a:rPr lang="fr-FR" sz="1200" b="1" kern="1200" baseline="0" dirty="0" smtClean="0">
                <a:solidFill>
                  <a:schemeClr val="tx1"/>
                </a:solidFill>
                <a:latin typeface="+mn-lt"/>
                <a:ea typeface="+mn-ea"/>
                <a:cs typeface="+mn-cs"/>
              </a:rPr>
              <a:t>point.</a:t>
            </a:r>
          </a:p>
          <a:p>
            <a:r>
              <a:rPr lang="fr-FR" sz="1200" b="1" kern="1200" baseline="0" dirty="0" smtClean="0">
                <a:solidFill>
                  <a:schemeClr val="tx1"/>
                </a:solidFill>
                <a:latin typeface="+mn-lt"/>
                <a:ea typeface="+mn-ea"/>
                <a:cs typeface="+mn-cs"/>
              </a:rPr>
              <a:t>Troisième point, les dons et transplantations d’organes : </a:t>
            </a:r>
            <a:r>
              <a:rPr lang="fr-FR" sz="1200" b="1" i="1" kern="1200" baseline="0" dirty="0" smtClean="0">
                <a:solidFill>
                  <a:schemeClr val="tx1"/>
                </a:solidFill>
                <a:latin typeface="+mn-lt"/>
                <a:ea typeface="+mn-ea"/>
                <a:cs typeface="+mn-cs"/>
              </a:rPr>
              <a:t>« les principes d’anonymat, de gratuité, de</a:t>
            </a:r>
          </a:p>
          <a:p>
            <a:r>
              <a:rPr lang="fr-FR" sz="1200" b="1" i="1" kern="1200" baseline="0" dirty="0" smtClean="0">
                <a:solidFill>
                  <a:schemeClr val="tx1"/>
                </a:solidFill>
                <a:latin typeface="+mn-lt"/>
                <a:ea typeface="+mn-ea"/>
                <a:cs typeface="+mn-cs"/>
              </a:rPr>
              <a:t>consentement au don seront ainsi probablement questionnés », explique le Comité. En question</a:t>
            </a:r>
          </a:p>
          <a:p>
            <a:r>
              <a:rPr lang="fr-FR" sz="1200" b="1" kern="1200" baseline="0" dirty="0" smtClean="0">
                <a:solidFill>
                  <a:schemeClr val="tx1"/>
                </a:solidFill>
                <a:latin typeface="+mn-lt"/>
                <a:ea typeface="+mn-ea"/>
                <a:cs typeface="+mn-cs"/>
              </a:rPr>
              <a:t>également : la collecte systématique du sang de cordon issu du placenta.</a:t>
            </a:r>
          </a:p>
          <a:p>
            <a:r>
              <a:rPr lang="fr-FR" sz="1200" b="1" kern="1200" baseline="0" dirty="0" smtClean="0">
                <a:solidFill>
                  <a:schemeClr val="tx1"/>
                </a:solidFill>
                <a:latin typeface="+mn-lt"/>
                <a:ea typeface="+mn-ea"/>
                <a:cs typeface="+mn-cs"/>
              </a:rPr>
              <a:t>Quatrième thème : les données de santé, notamment collectées par les applications embarquées sur</a:t>
            </a:r>
          </a:p>
          <a:p>
            <a:r>
              <a:rPr lang="fr-FR" sz="1200" b="1" kern="1200" baseline="0" dirty="0" smtClean="0">
                <a:solidFill>
                  <a:schemeClr val="tx1"/>
                </a:solidFill>
                <a:latin typeface="+mn-lt"/>
                <a:ea typeface="+mn-ea"/>
                <a:cs typeface="+mn-cs"/>
              </a:rPr>
              <a:t>les téléphones, ainsi que les risques d’atteinte à la vie privée qui y sont liées.</a:t>
            </a:r>
          </a:p>
          <a:p>
            <a:r>
              <a:rPr lang="fr-FR" sz="1200" b="1" kern="1200" baseline="0" dirty="0" smtClean="0">
                <a:solidFill>
                  <a:schemeClr val="tx1"/>
                </a:solidFill>
                <a:latin typeface="+mn-lt"/>
                <a:ea typeface="+mn-ea"/>
                <a:cs typeface="+mn-cs"/>
              </a:rPr>
              <a:t>Par ailleurs, les questions de l’intelligence artificielle et de la robotisation seront aussi abordées lors</a:t>
            </a:r>
          </a:p>
          <a:p>
            <a:r>
              <a:rPr lang="fr-FR" sz="1200" b="1" kern="1200" baseline="0" dirty="0" smtClean="0">
                <a:solidFill>
                  <a:schemeClr val="tx1"/>
                </a:solidFill>
                <a:latin typeface="+mn-lt"/>
                <a:ea typeface="+mn-ea"/>
                <a:cs typeface="+mn-cs"/>
              </a:rPr>
              <a:t>des débats, ainsi que l’impact des neurosciences et des nouvelles techniques d’imagerie.</a:t>
            </a:r>
          </a:p>
          <a:p>
            <a:r>
              <a:rPr lang="fr-FR" sz="1200" b="1" kern="1200" baseline="0" dirty="0" smtClean="0">
                <a:solidFill>
                  <a:schemeClr val="tx1"/>
                </a:solidFill>
                <a:latin typeface="+mn-lt"/>
                <a:ea typeface="+mn-ea"/>
                <a:cs typeface="+mn-cs"/>
              </a:rPr>
              <a:t>Dernier thème de cette première série : santé et environnement. </a:t>
            </a:r>
            <a:r>
              <a:rPr lang="fr-FR" sz="1200" b="1" i="1" kern="1200" baseline="0" dirty="0" smtClean="0">
                <a:solidFill>
                  <a:schemeClr val="tx1"/>
                </a:solidFill>
                <a:latin typeface="+mn-lt"/>
                <a:ea typeface="+mn-ea"/>
                <a:cs typeface="+mn-cs"/>
              </a:rPr>
              <a:t>« Comment intégrer dans la réflexion</a:t>
            </a:r>
          </a:p>
          <a:p>
            <a:r>
              <a:rPr lang="fr-FR" sz="1200" b="1" i="1" kern="1200" baseline="0" dirty="0" smtClean="0">
                <a:solidFill>
                  <a:schemeClr val="tx1"/>
                </a:solidFill>
                <a:latin typeface="+mn-lt"/>
                <a:ea typeface="+mn-ea"/>
                <a:cs typeface="+mn-cs"/>
              </a:rPr>
              <a:t>sur la santé humaine la prise en compte des facteurs environnementaux et du droit des générations</a:t>
            </a:r>
          </a:p>
          <a:p>
            <a:r>
              <a:rPr lang="fr-FR" sz="1200" b="1" i="1" kern="1200" baseline="0" dirty="0" smtClean="0">
                <a:solidFill>
                  <a:schemeClr val="tx1"/>
                </a:solidFill>
                <a:latin typeface="+mn-lt"/>
                <a:ea typeface="+mn-ea"/>
                <a:cs typeface="+mn-cs"/>
              </a:rPr>
              <a:t>présentes et futures à vivre dans un environnement sain ? », interroge le CCNE.</a:t>
            </a:r>
            <a:endParaRPr lang="fr-FR" dirty="0"/>
          </a:p>
        </p:txBody>
      </p:sp>
      <p:sp>
        <p:nvSpPr>
          <p:cNvPr id="4" name="Espace réservé du numéro de diapositive 3"/>
          <p:cNvSpPr>
            <a:spLocks noGrp="1"/>
          </p:cNvSpPr>
          <p:nvPr>
            <p:ph type="sldNum" sz="quarter" idx="10"/>
          </p:nvPr>
        </p:nvSpPr>
        <p:spPr/>
        <p:txBody>
          <a:bodyPr/>
          <a:lstStyle/>
          <a:p>
            <a:fld id="{714C1274-7399-46EB-A940-46DFDBAD0D5F}" type="slidenum">
              <a:rPr lang="fr-FR" smtClean="0"/>
              <a:pPr/>
              <a:t>7</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Premier d’entre eux : la procréation, et notamment la PMA et GPA, expressément cités par le président du CCNE lors de la conférence de presse.</a:t>
            </a:r>
          </a:p>
          <a:p>
            <a:r>
              <a:rPr lang="fr-FR" sz="1200" b="1" kern="1200" baseline="0" dirty="0" smtClean="0">
                <a:solidFill>
                  <a:schemeClr val="tx1"/>
                </a:solidFill>
                <a:latin typeface="+mn-lt"/>
                <a:ea typeface="+mn-ea"/>
                <a:cs typeface="+mn-cs"/>
              </a:rPr>
              <a:t>Deuxième thème : la fin de vie, et notamment la légalisation de l’euthanasie et du suicide assisté. Un</a:t>
            </a:r>
          </a:p>
          <a:p>
            <a:r>
              <a:rPr lang="fr-FR" sz="1200" b="1" kern="1200" baseline="0" dirty="0" smtClean="0">
                <a:solidFill>
                  <a:schemeClr val="tx1"/>
                </a:solidFill>
                <a:latin typeface="+mn-lt"/>
                <a:ea typeface="+mn-ea"/>
                <a:cs typeface="+mn-cs"/>
              </a:rPr>
              <a:t>questionnement extrêmement sensible alors que la dernière loi sur la fin de vie, rédigée par les</a:t>
            </a:r>
          </a:p>
          <a:p>
            <a:r>
              <a:rPr lang="fr-FR" sz="1200" b="1" kern="1200" baseline="0" dirty="0" smtClean="0">
                <a:solidFill>
                  <a:schemeClr val="tx1"/>
                </a:solidFill>
                <a:latin typeface="+mn-lt"/>
                <a:ea typeface="+mn-ea"/>
                <a:cs typeface="+mn-cs"/>
              </a:rPr>
              <a:t>députés Jean Leonetti et Alain Claeys, a été adoptée il y a moins de deux ans.</a:t>
            </a:r>
          </a:p>
          <a:p>
            <a:r>
              <a:rPr lang="fr-FR" sz="1200" b="1" i="1" kern="1200" baseline="0" dirty="0" smtClean="0">
                <a:solidFill>
                  <a:schemeClr val="tx1"/>
                </a:solidFill>
                <a:latin typeface="+mn-lt"/>
                <a:ea typeface="+mn-ea"/>
                <a:cs typeface="+mn-cs"/>
              </a:rPr>
              <a:t>«</a:t>
            </a:r>
            <a:endParaRPr lang="fr-FR" dirty="0"/>
          </a:p>
        </p:txBody>
      </p:sp>
      <p:sp>
        <p:nvSpPr>
          <p:cNvPr id="4" name="Espace réservé du numéro de diapositive 3"/>
          <p:cNvSpPr>
            <a:spLocks noGrp="1"/>
          </p:cNvSpPr>
          <p:nvPr>
            <p:ph type="sldNum" sz="quarter" idx="10"/>
          </p:nvPr>
        </p:nvSpPr>
        <p:spPr/>
        <p:txBody>
          <a:bodyPr/>
          <a:lstStyle/>
          <a:p>
            <a:fld id="{714C1274-7399-46EB-A940-46DFDBAD0D5F}" type="slidenum">
              <a:rPr lang="fr-FR" smtClean="0"/>
              <a:pPr/>
              <a:t>8</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4C1274-7399-46EB-A940-46DFDBAD0D5F}" type="slidenum">
              <a:rPr lang="fr-FR" smtClean="0"/>
              <a:pPr/>
              <a:t>9</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14C1274-7399-46EB-A940-46DFDBAD0D5F}" type="slidenum">
              <a:rPr lang="fr-FR" smtClean="0"/>
              <a:pPr/>
              <a:t>11</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évêques doivent proposer la doctrine chrétienne d’une façon adaptée aux nécessités du moment, c’est-à-dire en répondant aux difficultés et questions qui angoissent le plus les hommes ; il leur faut veiller sur cette doctrine, apprenant aux fidèles eux-mêmes à la défendre et à la répandre. Dans sa transmission, qu’ils manifestent la sollicitude maternelle de l’Église à l’égard de tous les hommes, fidèles ou non, et qu’ils accordent une particulière attention aux pauvres et aux petits, que le Seigneur les a envoyés évangéliser.</a:t>
            </a:r>
          </a:p>
          <a:p>
            <a:r>
              <a:rPr lang="fr-FR" dirty="0" smtClean="0"/>
              <a:t>Puisqu’il appartient à l’Église d’engager le dialogue avec la société humaine au sein de laquelle elle vit [</a:t>
            </a:r>
            <a:r>
              <a:rPr lang="fr-FR" dirty="0" smtClean="0">
                <a:hlinkClick r:id="rId3"/>
              </a:rPr>
              <a:t>20</a:t>
            </a:r>
            <a:r>
              <a:rPr lang="fr-FR" dirty="0" smtClean="0"/>
              <a:t>], c’est au premier chef la tâche des évêques d’aller aux hommes et de demander et promouvoir le dialogue avec eux. Ce dialogue de salut, si l’on veut qu’y soient toujours unies la vérité à la charité, l’intelligence à l’amour, il faut qu’il se distingue par la clarté du langage en même temps que par l’humilité et la bonté, par une prudence convenable alliée pourtant à la confiance : celle-ci, favorisant l’amitié, unit naturellement les esprits [</a:t>
            </a:r>
            <a:r>
              <a:rPr lang="fr-FR" dirty="0" smtClean="0">
                <a:hlinkClick r:id="rId3"/>
              </a:rPr>
              <a:t>21</a:t>
            </a:r>
            <a:r>
              <a:rPr lang="fr-FR" dirty="0" smtClean="0"/>
              <a:t>]. </a:t>
            </a:r>
          </a:p>
          <a:p>
            <a:r>
              <a:rPr lang="fr-FR" dirty="0" smtClean="0"/>
              <a:t>Pour annoncer la doctrine chrétienne, il faut user des moyens variés qui sont aujourd’hui à notre disposition : avant tout, la prédication et l’enseignement catéchétique qui tiennent toujours la première place ; également la présentation de la doctrine dans les écoles et les académies par des conférences et des réunions de tout genre ; enfin sa diffusion par des déclarations publiques faites à l’occasion de certains événements, ainsi que par la presse et les divers moyens de communication sociale qu’il importe absolument d’utiliser pour annoncer l’Évangile du Christ [</a:t>
            </a:r>
            <a:r>
              <a:rPr lang="fr-FR" dirty="0" smtClean="0">
                <a:hlinkClick r:id="rId3"/>
              </a:rPr>
              <a:t>22</a:t>
            </a:r>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714C1274-7399-46EB-A940-46DFDBAD0D5F}" type="slidenum">
              <a:rPr lang="fr-FR" smtClean="0"/>
              <a:pPr/>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1A4EFCC5-D822-4559-8E03-9564BF851A7E}" type="datetimeFigureOut">
              <a:rPr lang="fr-FR" smtClean="0"/>
              <a:pPr/>
              <a:t>22/01/2018</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E88E23A7-EAE9-4802-A51D-0BC8B7BCA83E}"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A4EFCC5-D822-4559-8E03-9564BF851A7E}" type="datetimeFigureOut">
              <a:rPr lang="fr-FR" smtClean="0"/>
              <a:pPr/>
              <a:t>22/01/2018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8E23A7-EAE9-4802-A51D-0BC8B7BCA83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A4EFCC5-D822-4559-8E03-9564BF851A7E}" type="datetimeFigureOut">
              <a:rPr lang="fr-FR" smtClean="0"/>
              <a:pPr/>
              <a:t>22/01/2018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8E23A7-EAE9-4802-A51D-0BC8B7BCA83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1A4EFCC5-D822-4559-8E03-9564BF851A7E}" type="datetimeFigureOut">
              <a:rPr lang="fr-FR" smtClean="0"/>
              <a:pPr/>
              <a:t>22/01/2018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8E23A7-EAE9-4802-A51D-0BC8B7BCA83E}"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1A4EFCC5-D822-4559-8E03-9564BF851A7E}" type="datetimeFigureOut">
              <a:rPr lang="fr-FR" smtClean="0"/>
              <a:pPr/>
              <a:t>22/01/2018</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E88E23A7-EAE9-4802-A51D-0BC8B7BCA83E}"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1A4EFCC5-D822-4559-8E03-9564BF851A7E}" type="datetimeFigureOut">
              <a:rPr lang="fr-FR" smtClean="0"/>
              <a:pPr/>
              <a:t>22/01/2018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88E23A7-EAE9-4802-A51D-0BC8B7BCA83E}"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1A4EFCC5-D822-4559-8E03-9564BF851A7E}" type="datetimeFigureOut">
              <a:rPr lang="fr-FR" smtClean="0"/>
              <a:pPr/>
              <a:t>22/01/2018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88E23A7-EAE9-4802-A51D-0BC8B7BCA83E}"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1A4EFCC5-D822-4559-8E03-9564BF851A7E}" type="datetimeFigureOut">
              <a:rPr lang="fr-FR" smtClean="0"/>
              <a:pPr/>
              <a:t>22/01/2018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88E23A7-EAE9-4802-A51D-0BC8B7BCA83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A4EFCC5-D822-4559-8E03-9564BF851A7E}" type="datetimeFigureOut">
              <a:rPr lang="fr-FR" smtClean="0"/>
              <a:pPr/>
              <a:t>22/01/2018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88E23A7-EAE9-4802-A51D-0BC8B7BCA83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1A4EFCC5-D822-4559-8E03-9564BF851A7E}" type="datetimeFigureOut">
              <a:rPr lang="fr-FR" smtClean="0"/>
              <a:pPr/>
              <a:t>22/01/2018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88E23A7-EAE9-4802-A51D-0BC8B7BCA83E}"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1A4EFCC5-D822-4559-8E03-9564BF851A7E}" type="datetimeFigureOut">
              <a:rPr lang="fr-FR" smtClean="0"/>
              <a:pPr/>
              <a:t>22/01/2018</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E88E23A7-EAE9-4802-A51D-0BC8B7BCA83E}"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A4EFCC5-D822-4559-8E03-9564BF851A7E}" type="datetimeFigureOut">
              <a:rPr lang="fr-FR" smtClean="0"/>
              <a:pPr/>
              <a:t>22/01/2018</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88E23A7-EAE9-4802-A51D-0BC8B7BCA83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etatsgenerauxdelabioethique.fr/"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95400" y="3200400"/>
            <a:ext cx="7165032" cy="1600200"/>
          </a:xfrm>
        </p:spPr>
        <p:txBody>
          <a:bodyPr>
            <a:noAutofit/>
          </a:bodyPr>
          <a:lstStyle/>
          <a:p>
            <a:r>
              <a:rPr lang="fr-FR" sz="4400" b="1" dirty="0" smtClean="0"/>
              <a:t>« Quel monde voulons-nous</a:t>
            </a:r>
          </a:p>
          <a:p>
            <a:r>
              <a:rPr lang="fr-FR" sz="4400" b="1" dirty="0" smtClean="0"/>
              <a:t>pour demain ? »</a:t>
            </a:r>
            <a:endParaRPr lang="fr-FR" sz="4400" b="1" dirty="0"/>
          </a:p>
        </p:txBody>
      </p:sp>
      <p:sp>
        <p:nvSpPr>
          <p:cNvPr id="2" name="Titre 1"/>
          <p:cNvSpPr>
            <a:spLocks noGrp="1"/>
          </p:cNvSpPr>
          <p:nvPr>
            <p:ph type="ctrTitle"/>
          </p:nvPr>
        </p:nvSpPr>
        <p:spPr/>
        <p:txBody>
          <a:bodyPr/>
          <a:lstStyle/>
          <a:p>
            <a:r>
              <a:rPr lang="fr-FR" dirty="0" smtClean="0"/>
              <a:t>Etats généraux de la bioéthique 2018</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 Eglise</a:t>
            </a:r>
            <a:endParaRPr lang="fr-FR" dirty="0"/>
          </a:p>
        </p:txBody>
      </p:sp>
      <p:sp>
        <p:nvSpPr>
          <p:cNvPr id="3" name="Espace réservé du contenu 2"/>
          <p:cNvSpPr>
            <a:spLocks noGrp="1"/>
          </p:cNvSpPr>
          <p:nvPr>
            <p:ph sz="quarter" idx="1"/>
          </p:nvPr>
        </p:nvSpPr>
        <p:spPr/>
        <p:txBody>
          <a:bodyPr>
            <a:normAutofit lnSpcReduction="10000"/>
          </a:bodyPr>
          <a:lstStyle/>
          <a:p>
            <a:r>
              <a:rPr lang="fr-FR" b="1" dirty="0" smtClean="0"/>
              <a:t>Groupe de travail des évêques de France</a:t>
            </a:r>
          </a:p>
          <a:p>
            <a:pPr lvl="2"/>
            <a:r>
              <a:rPr lang="fr-FR" dirty="0" smtClean="0"/>
              <a:t>Présidé par Mgr D’Ornellas</a:t>
            </a:r>
          </a:p>
          <a:p>
            <a:pPr lvl="2"/>
            <a:r>
              <a:rPr lang="fr-FR" dirty="0" smtClean="0"/>
              <a:t>5 autres évêques dont 2 médecins</a:t>
            </a:r>
          </a:p>
          <a:p>
            <a:pPr lvl="2"/>
            <a:r>
              <a:rPr lang="fr-FR" dirty="0" smtClean="0"/>
              <a:t>P Saintôt</a:t>
            </a:r>
          </a:p>
          <a:p>
            <a:pPr lvl="2"/>
            <a:r>
              <a:rPr lang="fr-FR" dirty="0" smtClean="0"/>
              <a:t>P Malherbe</a:t>
            </a:r>
          </a:p>
          <a:p>
            <a:r>
              <a:rPr lang="fr-FR" b="1" dirty="0" smtClean="0"/>
              <a:t>Intervention à l’assemblée plénière</a:t>
            </a:r>
          </a:p>
          <a:p>
            <a:pPr>
              <a:buNone/>
            </a:pPr>
            <a:r>
              <a:rPr lang="fr-FR" dirty="0" smtClean="0"/>
              <a:t>permettre aux catholiques de nos diocèses de pouvoir débattre  et échanger entre eux afin de verbaliser des opinions en les confrontant à de la réflexion</a:t>
            </a:r>
          </a:p>
          <a:p>
            <a:pPr>
              <a:buNone/>
            </a:pPr>
            <a:r>
              <a:rPr lang="fr-FR" dirty="0" smtClean="0"/>
              <a:t>l’élaboration d’une parole réfléchie, précise, argumentée</a:t>
            </a:r>
          </a:p>
          <a:p>
            <a:r>
              <a:rPr lang="fr-FR" b="1" dirty="0" smtClean="0"/>
              <a:t>Rencontre à Paris le 20 janvier</a:t>
            </a:r>
          </a:p>
          <a:p>
            <a:endParaRPr lang="fr-FR" dirty="0" smtClean="0"/>
          </a:p>
          <a:p>
            <a:pPr lvl="2"/>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5529808" cy="1143000"/>
          </a:xfrm>
        </p:spPr>
        <p:txBody>
          <a:bodyPr/>
          <a:lstStyle/>
          <a:p>
            <a:r>
              <a:rPr lang="fr-FR" dirty="0" smtClean="0"/>
              <a:t>Lettre de Mgr D’Ornellas </a:t>
            </a:r>
            <a:endParaRPr lang="fr-FR" dirty="0"/>
          </a:p>
        </p:txBody>
      </p:sp>
      <p:sp>
        <p:nvSpPr>
          <p:cNvPr id="3" name="Espace réservé du contenu 2"/>
          <p:cNvSpPr>
            <a:spLocks noGrp="1"/>
          </p:cNvSpPr>
          <p:nvPr>
            <p:ph sz="quarter" idx="1"/>
          </p:nvPr>
        </p:nvSpPr>
        <p:spPr>
          <a:xfrm>
            <a:off x="251520" y="1447800"/>
            <a:ext cx="8640960" cy="5005536"/>
          </a:xfrm>
        </p:spPr>
        <p:txBody>
          <a:bodyPr>
            <a:normAutofit fontScale="92500" lnSpcReduction="10000"/>
          </a:bodyPr>
          <a:lstStyle/>
          <a:p>
            <a:r>
              <a:rPr lang="fr-FR" dirty="0" smtClean="0"/>
              <a:t> </a:t>
            </a:r>
            <a:r>
              <a:rPr lang="fr-FR" sz="3100" dirty="0" smtClean="0"/>
              <a:t>Chacun est invité, d’une manière ou d’une autre, à participer à ces débats. Face aux découvertes scientifiques, quelle vie voulons-nous vivre tous ensemble, avec nos différences ? Quelle société voulons-nous pour aujourd’hui et demain ?</a:t>
            </a:r>
          </a:p>
          <a:p>
            <a:r>
              <a:rPr lang="fr-FR" sz="3100" dirty="0" smtClean="0"/>
              <a:t>Chers amis, trouvez les moyens qui vous conviennent pour dire que chaque vie humaine est un trésor sans prix ! Témoignez de vos expériences, car cela peut toucher les cœurs et convaincre celles et ceux qui en doutent.</a:t>
            </a:r>
          </a:p>
          <a:p>
            <a:r>
              <a:rPr lang="fr-FR" sz="3100" dirty="0" smtClean="0"/>
              <a:t>Il s’agit de « rendre raison » de la beauté de la vie humaine, don de Dieu, mais « avec douceur et respect », comme nous y invite l’apôtre saint Pierre (</a:t>
            </a:r>
            <a:r>
              <a:rPr lang="fr-FR" sz="3100" i="1" dirty="0" smtClean="0"/>
              <a:t>1 Pierre 3,15-16).</a:t>
            </a:r>
            <a:endParaRPr lang="fr-FR" sz="3100" dirty="0"/>
          </a:p>
        </p:txBody>
      </p:sp>
      <p:pic>
        <p:nvPicPr>
          <p:cNvPr id="4" name="Image 3" descr="Mgr-Pierre-Ornellas-archeveque-Rennes_0_729_486.jpg"/>
          <p:cNvPicPr>
            <a:picLocks noChangeAspect="1"/>
          </p:cNvPicPr>
          <p:nvPr/>
        </p:nvPicPr>
        <p:blipFill>
          <a:blip r:embed="rId3" cstate="print"/>
          <a:stretch>
            <a:fillRect/>
          </a:stretch>
        </p:blipFill>
        <p:spPr>
          <a:xfrm>
            <a:off x="6588224" y="0"/>
            <a:ext cx="2221992" cy="1481328"/>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Dialogue</a:t>
            </a:r>
            <a:endParaRPr lang="fr-FR" b="1" dirty="0"/>
          </a:p>
        </p:txBody>
      </p:sp>
      <p:sp>
        <p:nvSpPr>
          <p:cNvPr id="3" name="Espace réservé du contenu 2"/>
          <p:cNvSpPr>
            <a:spLocks noGrp="1"/>
          </p:cNvSpPr>
          <p:nvPr>
            <p:ph sz="quarter" idx="1"/>
          </p:nvPr>
        </p:nvSpPr>
        <p:spPr>
          <a:xfrm>
            <a:off x="914400" y="1447800"/>
            <a:ext cx="7772400" cy="4069432"/>
          </a:xfrm>
        </p:spPr>
        <p:txBody>
          <a:bodyPr/>
          <a:lstStyle/>
          <a:p>
            <a:pPr>
              <a:buNone/>
            </a:pPr>
            <a:r>
              <a:rPr lang="fr-FR" dirty="0" smtClean="0"/>
              <a:t>«</a:t>
            </a:r>
            <a:r>
              <a:rPr lang="fr-FR" sz="3600" dirty="0" smtClean="0"/>
              <a:t> Il me semble que </a:t>
            </a:r>
            <a:r>
              <a:rPr lang="fr-FR" sz="3600" b="1" dirty="0" smtClean="0"/>
              <a:t>cette visée sur le dialogue </a:t>
            </a:r>
            <a:r>
              <a:rPr lang="fr-FR" sz="3600" dirty="0" smtClean="0"/>
              <a:t>qui est déjà précisée dans </a:t>
            </a:r>
            <a:r>
              <a:rPr lang="fr-FR" sz="3600" i="1" dirty="0" smtClean="0"/>
              <a:t>Christus </a:t>
            </a:r>
            <a:r>
              <a:rPr lang="fr-FR" sz="3600" i="1" dirty="0" err="1" smtClean="0"/>
              <a:t>Dominus</a:t>
            </a:r>
            <a:r>
              <a:rPr lang="fr-FR" sz="3600" i="1" dirty="0" smtClean="0"/>
              <a:t> au n. 13, </a:t>
            </a:r>
            <a:r>
              <a:rPr lang="fr-FR" sz="3600" b="1" dirty="0" smtClean="0"/>
              <a:t>est</a:t>
            </a:r>
            <a:r>
              <a:rPr lang="fr-FR" sz="3600" b="1" i="1" dirty="0" smtClean="0"/>
              <a:t> </a:t>
            </a:r>
            <a:r>
              <a:rPr lang="fr-FR" sz="3600" b="1" dirty="0" smtClean="0"/>
              <a:t>la porte d’entrée pour pouvoir participer de façon féconde, fructueuse à ces États généraux de la bioéthique. »</a:t>
            </a:r>
          </a:p>
          <a:p>
            <a:pPr algn="r">
              <a:buNone/>
            </a:pPr>
            <a:r>
              <a:rPr lang="fr-FR" sz="3200" dirty="0" smtClean="0"/>
              <a:t>Mgr d’Ornellas</a:t>
            </a:r>
            <a:endParaRPr lang="fr-FR" sz="3200" dirty="0"/>
          </a:p>
        </p:txBody>
      </p:sp>
      <p:sp>
        <p:nvSpPr>
          <p:cNvPr id="4" name="ZoneTexte 3"/>
          <p:cNvSpPr txBox="1"/>
          <p:nvPr/>
        </p:nvSpPr>
        <p:spPr>
          <a:xfrm>
            <a:off x="899592" y="5661248"/>
            <a:ext cx="7344816" cy="954107"/>
          </a:xfrm>
          <a:prstGeom prst="rect">
            <a:avLst/>
          </a:prstGeom>
          <a:noFill/>
        </p:spPr>
        <p:txBody>
          <a:bodyPr wrap="square" rtlCol="0">
            <a:spAutoFit/>
          </a:bodyPr>
          <a:lstStyle/>
          <a:p>
            <a:r>
              <a:rPr lang="fr-FR" sz="2800" b="1" i="1" dirty="0" smtClean="0"/>
              <a:t>il </a:t>
            </a:r>
            <a:r>
              <a:rPr lang="fr-FR" sz="2800" b="1" i="1" dirty="0" smtClean="0"/>
              <a:t>appartient à l’Église d’engager le dialogue avec la société humaine au sein de laquelle elle vit </a:t>
            </a:r>
            <a:endParaRPr lang="fr-FR" sz="2800" b="1"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Lois bioéthique</a:t>
            </a:r>
            <a:endParaRPr lang="fr-FR" b="1" dirty="0"/>
          </a:p>
        </p:txBody>
      </p:sp>
      <p:sp>
        <p:nvSpPr>
          <p:cNvPr id="3" name="Espace réservé du contenu 2"/>
          <p:cNvSpPr>
            <a:spLocks noGrp="1"/>
          </p:cNvSpPr>
          <p:nvPr>
            <p:ph sz="quarter" idx="1"/>
          </p:nvPr>
        </p:nvSpPr>
        <p:spPr/>
        <p:txBody>
          <a:bodyPr>
            <a:normAutofit/>
          </a:bodyPr>
          <a:lstStyle/>
          <a:p>
            <a:r>
              <a:rPr lang="fr-FR" sz="2800" b="1" dirty="0" smtClean="0"/>
              <a:t>1994</a:t>
            </a:r>
            <a:r>
              <a:rPr lang="fr-FR" sz="2800" dirty="0" smtClean="0"/>
              <a:t> </a:t>
            </a:r>
            <a:r>
              <a:rPr lang="fr-FR" dirty="0" smtClean="0"/>
              <a:t>affirmation des principes généraux de protection de la personne humaine, règles d'organisation de secteurs d'activités médicales en particulier AMP et greffes</a:t>
            </a:r>
          </a:p>
          <a:p>
            <a:r>
              <a:rPr lang="fr-FR" sz="2800" b="1" dirty="0" smtClean="0"/>
              <a:t>2004</a:t>
            </a:r>
            <a:r>
              <a:rPr lang="fr-FR" sz="2800" dirty="0" smtClean="0"/>
              <a:t> </a:t>
            </a:r>
            <a:r>
              <a:rPr lang="fr-FR" dirty="0" smtClean="0"/>
              <a:t>créée l'agence de la biomédecine, encadre la thérapie cellulaire, interdit le clonage, interdit recherche sur l’embryon (sauf dérogations…) </a:t>
            </a:r>
          </a:p>
          <a:p>
            <a:r>
              <a:rPr lang="fr-FR" sz="2800" b="1" dirty="0" smtClean="0"/>
              <a:t>2011</a:t>
            </a:r>
            <a:r>
              <a:rPr lang="fr-FR" sz="2800" dirty="0" smtClean="0"/>
              <a:t> </a:t>
            </a:r>
            <a:r>
              <a:rPr lang="fr-FR" dirty="0" smtClean="0"/>
              <a:t>autorise la vitrification  des ovocytes et l’ouverture, sous conditions, de recherches sur l’embryon.</a:t>
            </a:r>
          </a:p>
          <a:p>
            <a:r>
              <a:rPr lang="fr-FR" dirty="0" smtClean="0"/>
              <a:t>Prochaine révision en </a:t>
            </a:r>
            <a:r>
              <a:rPr lang="fr-FR" sz="2800" b="1" dirty="0" smtClean="0"/>
              <a:t>2018</a:t>
            </a:r>
            <a:endParaRPr lang="fr-FR"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Organisation des Etats généraux</a:t>
            </a:r>
            <a:endParaRPr lang="fr-FR" b="1" dirty="0"/>
          </a:p>
        </p:txBody>
      </p:sp>
      <p:sp>
        <p:nvSpPr>
          <p:cNvPr id="3" name="Espace réservé du contenu 2"/>
          <p:cNvSpPr>
            <a:spLocks noGrp="1"/>
          </p:cNvSpPr>
          <p:nvPr>
            <p:ph sz="quarter" idx="1"/>
          </p:nvPr>
        </p:nvSpPr>
        <p:spPr>
          <a:xfrm>
            <a:off x="251520" y="1412776"/>
            <a:ext cx="6912768" cy="2160240"/>
          </a:xfrm>
        </p:spPr>
        <p:txBody>
          <a:bodyPr>
            <a:noAutofit/>
          </a:bodyPr>
          <a:lstStyle/>
          <a:p>
            <a:pPr>
              <a:buNone/>
            </a:pPr>
            <a:r>
              <a:rPr lang="fr-FR" sz="2800" b="1" dirty="0" smtClean="0"/>
              <a:t>CCNE </a:t>
            </a:r>
          </a:p>
          <a:p>
            <a:pPr lvl="1">
              <a:buNone/>
            </a:pPr>
            <a:r>
              <a:rPr lang="fr-FR" sz="2800" dirty="0" smtClean="0"/>
              <a:t>présidé par le professeur Jean-François Delfraissy, </a:t>
            </a:r>
          </a:p>
          <a:p>
            <a:pPr lvl="1">
              <a:buNone/>
            </a:pPr>
            <a:r>
              <a:rPr lang="fr-FR" sz="2800" dirty="0" smtClean="0"/>
              <a:t>réunit 39 membres issus de domaines comme la médecine, la philosophie, les religions , le droit.</a:t>
            </a:r>
          </a:p>
        </p:txBody>
      </p:sp>
      <p:pic>
        <p:nvPicPr>
          <p:cNvPr id="4" name="Image 3" descr="ccne_1.png"/>
          <p:cNvPicPr>
            <a:picLocks noChangeAspect="1"/>
          </p:cNvPicPr>
          <p:nvPr/>
        </p:nvPicPr>
        <p:blipFill>
          <a:blip r:embed="rId3" cstate="print"/>
          <a:stretch>
            <a:fillRect/>
          </a:stretch>
        </p:blipFill>
        <p:spPr>
          <a:xfrm>
            <a:off x="7164288" y="1484784"/>
            <a:ext cx="1704189" cy="1728192"/>
          </a:xfrm>
          <a:prstGeom prst="rect">
            <a:avLst/>
          </a:prstGeom>
        </p:spPr>
      </p:pic>
      <p:pic>
        <p:nvPicPr>
          <p:cNvPr id="5" name="Image 4" descr="logo-ereb.png"/>
          <p:cNvPicPr>
            <a:picLocks noChangeAspect="1"/>
          </p:cNvPicPr>
          <p:nvPr/>
        </p:nvPicPr>
        <p:blipFill>
          <a:blip r:embed="rId4" cstate="print"/>
          <a:stretch>
            <a:fillRect/>
          </a:stretch>
        </p:blipFill>
        <p:spPr>
          <a:xfrm>
            <a:off x="251520" y="3429000"/>
            <a:ext cx="1914488" cy="1512168"/>
          </a:xfrm>
          <a:prstGeom prst="rect">
            <a:avLst/>
          </a:prstGeom>
        </p:spPr>
      </p:pic>
      <p:sp>
        <p:nvSpPr>
          <p:cNvPr id="6" name="ZoneTexte 5"/>
          <p:cNvSpPr txBox="1"/>
          <p:nvPr/>
        </p:nvSpPr>
        <p:spPr>
          <a:xfrm>
            <a:off x="2411760" y="3645024"/>
            <a:ext cx="6480720" cy="1661993"/>
          </a:xfrm>
          <a:prstGeom prst="rect">
            <a:avLst/>
          </a:prstGeom>
          <a:noFill/>
        </p:spPr>
        <p:txBody>
          <a:bodyPr wrap="square" rtlCol="0">
            <a:spAutoFit/>
          </a:bodyPr>
          <a:lstStyle/>
          <a:p>
            <a:r>
              <a:rPr lang="fr-FR" sz="2800" b="1" dirty="0" smtClean="0"/>
              <a:t>Espaces de réflexion éthique régionaux</a:t>
            </a:r>
          </a:p>
          <a:p>
            <a:pPr>
              <a:buNone/>
            </a:pPr>
            <a:r>
              <a:rPr lang="fr-FR" sz="2800" dirty="0" smtClean="0"/>
              <a:t>Actions d’information et de recueil d ’avis du public</a:t>
            </a:r>
          </a:p>
          <a:p>
            <a:endParaRPr lang="fr-FR" dirty="0"/>
          </a:p>
        </p:txBody>
      </p:sp>
      <p:sp>
        <p:nvSpPr>
          <p:cNvPr id="7" name="ZoneTexte 6"/>
          <p:cNvSpPr txBox="1"/>
          <p:nvPr/>
        </p:nvSpPr>
        <p:spPr>
          <a:xfrm>
            <a:off x="755576" y="5517232"/>
            <a:ext cx="7128792" cy="1231106"/>
          </a:xfrm>
          <a:prstGeom prst="rect">
            <a:avLst/>
          </a:prstGeom>
          <a:noFill/>
        </p:spPr>
        <p:txBody>
          <a:bodyPr wrap="square" rtlCol="0">
            <a:spAutoFit/>
          </a:bodyPr>
          <a:lstStyle/>
          <a:p>
            <a:r>
              <a:rPr lang="fr-FR" sz="2800" b="1" dirty="0" smtClean="0"/>
              <a:t>Site internet </a:t>
            </a:r>
            <a:r>
              <a:rPr lang="fr-FR" sz="2800" dirty="0" smtClean="0"/>
              <a:t>pour recueillir l’avis des </a:t>
            </a:r>
            <a:r>
              <a:rPr lang="fr-FR" sz="2800" dirty="0" smtClean="0"/>
              <a:t>citoyens</a:t>
            </a:r>
          </a:p>
          <a:p>
            <a:r>
              <a:rPr lang="fr-FR" sz="2800" dirty="0" smtClean="0">
                <a:hlinkClick r:id="rId5"/>
              </a:rPr>
              <a:t>https://etatsgenerauxdelabioethique.fr</a:t>
            </a:r>
            <a:r>
              <a:rPr lang="fr-FR" sz="2800" dirty="0" smtClean="0">
                <a:hlinkClick r:id="rId5"/>
              </a:rPr>
              <a:t>/</a:t>
            </a:r>
            <a:endParaRPr lang="fr-FR" sz="2800"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Contributions à la réflexion</a:t>
            </a:r>
            <a:endParaRPr lang="fr-FR" b="1" dirty="0"/>
          </a:p>
        </p:txBody>
      </p:sp>
      <p:sp>
        <p:nvSpPr>
          <p:cNvPr id="3" name="Espace réservé du contenu 2"/>
          <p:cNvSpPr>
            <a:spLocks noGrp="1"/>
          </p:cNvSpPr>
          <p:nvPr>
            <p:ph sz="quarter" idx="1"/>
          </p:nvPr>
        </p:nvSpPr>
        <p:spPr/>
        <p:txBody>
          <a:bodyPr>
            <a:normAutofit/>
          </a:bodyPr>
          <a:lstStyle/>
          <a:p>
            <a:r>
              <a:rPr lang="fr-FR" dirty="0" smtClean="0"/>
              <a:t>des comités d’éthique des grands organismes de recherche</a:t>
            </a:r>
          </a:p>
          <a:p>
            <a:r>
              <a:rPr lang="fr-FR" dirty="0" smtClean="0"/>
              <a:t> des académies (des sciences, de médecine), </a:t>
            </a:r>
          </a:p>
          <a:p>
            <a:r>
              <a:rPr lang="fr-FR" dirty="0" smtClean="0"/>
              <a:t>des instances de réflexion sur les droits des usagers comme la Conférence nationale de santé, </a:t>
            </a:r>
          </a:p>
          <a:p>
            <a:r>
              <a:rPr lang="fr-FR" dirty="0" smtClean="0"/>
              <a:t>rapports d’évaluation de la loi précédente de l’OPECST</a:t>
            </a:r>
          </a:p>
          <a:p>
            <a:r>
              <a:rPr lang="fr-FR" dirty="0" smtClean="0"/>
              <a:t> et de l’Agence de la biomédecine</a:t>
            </a:r>
          </a:p>
          <a:p>
            <a:r>
              <a:rPr lang="fr-FR" dirty="0" smtClean="0"/>
              <a:t>rapport du Conseil d’Etat</a:t>
            </a:r>
          </a:p>
          <a:p>
            <a:r>
              <a:rPr lang="fr-FR" dirty="0" smtClean="0"/>
              <a:t>Auditions par les membres du CCNE de sociétés savantes, d'associations, et d'organisations confessionnelles, à leur demande, à partir de mi-février.</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1143000"/>
          </a:xfrm>
        </p:spPr>
        <p:txBody>
          <a:bodyPr>
            <a:normAutofit fontScale="90000"/>
          </a:bodyPr>
          <a:lstStyle/>
          <a:p>
            <a:r>
              <a:rPr lang="fr-FR" b="1" dirty="0" smtClean="0"/>
              <a:t>Un </a:t>
            </a:r>
            <a:r>
              <a:rPr lang="fr-FR" b="1" dirty="0" smtClean="0"/>
              <a:t>« comité citoyen des États généraux »</a:t>
            </a:r>
            <a:endParaRPr lang="fr-FR" b="1" dirty="0"/>
          </a:p>
        </p:txBody>
      </p:sp>
      <p:sp>
        <p:nvSpPr>
          <p:cNvPr id="3" name="Espace réservé du contenu 2"/>
          <p:cNvSpPr>
            <a:spLocks noGrp="1"/>
          </p:cNvSpPr>
          <p:nvPr>
            <p:ph sz="quarter" idx="1"/>
          </p:nvPr>
        </p:nvSpPr>
        <p:spPr/>
        <p:txBody>
          <a:bodyPr>
            <a:normAutofit/>
          </a:bodyPr>
          <a:lstStyle/>
          <a:p>
            <a:r>
              <a:rPr lang="fr-FR" sz="3600" dirty="0" smtClean="0"/>
              <a:t>échantillon d'une vingtaine d'individus représentatifs de la population </a:t>
            </a:r>
            <a:r>
              <a:rPr lang="fr-FR" sz="3600" dirty="0" smtClean="0"/>
              <a:t>française</a:t>
            </a:r>
          </a:p>
          <a:p>
            <a:r>
              <a:rPr lang="fr-FR" sz="3600" dirty="0" smtClean="0"/>
              <a:t>chargé (fait inédit) de formuler un avis critique tout au long des États </a:t>
            </a:r>
            <a:r>
              <a:rPr lang="fr-FR" sz="3600" dirty="0" smtClean="0"/>
              <a:t>Généraux</a:t>
            </a:r>
          </a:p>
          <a:p>
            <a:r>
              <a:rPr lang="fr-FR" sz="3600" dirty="0" smtClean="0"/>
              <a:t>remettra son avis et ses recommandations au CCNE</a:t>
            </a:r>
            <a:endParaRPr lang="fr-FR"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r>
              <a:rPr lang="fr-FR" sz="3200" i="1" dirty="0" smtClean="0"/>
              <a:t>« Nous voulons un travail serein, qui fasse éclore l'intelligence collective, dans la plus grande neutralité, et que le débat ne soit pas confisqué par les extrêmes »</a:t>
            </a:r>
            <a:endParaRPr lang="fr-FR" sz="3200" dirty="0" smtClean="0"/>
          </a:p>
          <a:p>
            <a:r>
              <a:rPr lang="fr-FR" sz="3200" dirty="0" smtClean="0"/>
              <a:t>Le CCNE assurera la synthèse avant de présenter son rapport à l’Office parlementaire d’évaluation des choix scientifiques et technologiques</a:t>
            </a:r>
            <a:endParaRPr lang="fr-FR"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Sept thèmes scientifiques</a:t>
            </a: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sz="2800" b="1" dirty="0" smtClean="0"/>
              <a:t>la reproduction, le développement embryonnaire et les cellules-souches</a:t>
            </a:r>
          </a:p>
          <a:p>
            <a:r>
              <a:rPr lang="fr-FR" sz="2800" b="1" dirty="0" smtClean="0"/>
              <a:t>la génétique et la génomique</a:t>
            </a:r>
          </a:p>
          <a:p>
            <a:r>
              <a:rPr lang="fr-FR" sz="2800" b="1" dirty="0" smtClean="0"/>
              <a:t>les dons et transplantations d’organes , la collecte du sang du cordon</a:t>
            </a:r>
          </a:p>
          <a:p>
            <a:r>
              <a:rPr lang="fr-FR" sz="2800" b="1" dirty="0" smtClean="0"/>
              <a:t>les données de santé et les risques d’atteinte à la vie privée </a:t>
            </a:r>
          </a:p>
          <a:p>
            <a:r>
              <a:rPr lang="fr-FR" sz="2800" b="1" dirty="0" smtClean="0"/>
              <a:t>l’intelligence artificielle et de la robotisation </a:t>
            </a:r>
          </a:p>
          <a:p>
            <a:r>
              <a:rPr lang="fr-FR" sz="2800" b="1" dirty="0" smtClean="0"/>
              <a:t>l’impact des neurosciences et des nouvelles techniques d’imagerie</a:t>
            </a:r>
          </a:p>
          <a:p>
            <a:r>
              <a:rPr lang="fr-FR" sz="2800" b="1" dirty="0" smtClean="0"/>
              <a:t>santé et environnement</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a:t>
            </a:r>
            <a:r>
              <a:rPr lang="fr-FR" b="1" dirty="0" smtClean="0"/>
              <a:t>eux </a:t>
            </a:r>
            <a:r>
              <a:rPr lang="fr-FR" b="1" dirty="0" smtClean="0"/>
              <a:t>thèmes sociétaux</a:t>
            </a:r>
            <a:endParaRPr lang="fr-FR" dirty="0"/>
          </a:p>
        </p:txBody>
      </p:sp>
      <p:sp>
        <p:nvSpPr>
          <p:cNvPr id="3" name="Espace réservé du contenu 2"/>
          <p:cNvSpPr>
            <a:spLocks noGrp="1"/>
          </p:cNvSpPr>
          <p:nvPr>
            <p:ph sz="quarter" idx="1"/>
          </p:nvPr>
        </p:nvSpPr>
        <p:spPr>
          <a:xfrm>
            <a:off x="914400" y="1447800"/>
            <a:ext cx="7772400" cy="2341240"/>
          </a:xfrm>
        </p:spPr>
        <p:txBody>
          <a:bodyPr/>
          <a:lstStyle/>
          <a:p>
            <a:r>
              <a:rPr lang="fr-FR" sz="2800" b="1" dirty="0" smtClean="0"/>
              <a:t>la procréation, et notamment la PMA et GPA</a:t>
            </a:r>
          </a:p>
          <a:p>
            <a:r>
              <a:rPr lang="fr-FR" sz="2800" b="1" dirty="0" smtClean="0"/>
              <a:t>la fin de vie, et notamment la légalisation de l’euthanasie et du suicide assisté</a:t>
            </a:r>
            <a:endParaRPr lang="fr-FR" dirty="0"/>
          </a:p>
        </p:txBody>
      </p:sp>
      <p:sp>
        <p:nvSpPr>
          <p:cNvPr id="4" name="ZoneTexte 3"/>
          <p:cNvSpPr txBox="1"/>
          <p:nvPr/>
        </p:nvSpPr>
        <p:spPr>
          <a:xfrm>
            <a:off x="2195736" y="4077072"/>
            <a:ext cx="6192688" cy="1815882"/>
          </a:xfrm>
          <a:prstGeom prst="rect">
            <a:avLst/>
          </a:prstGeom>
          <a:solidFill>
            <a:schemeClr val="accent2">
              <a:lumMod val="40000"/>
              <a:lumOff val="60000"/>
            </a:schemeClr>
          </a:solidFill>
        </p:spPr>
        <p:txBody>
          <a:bodyPr wrap="square" rtlCol="0">
            <a:spAutoFit/>
          </a:bodyPr>
          <a:lstStyle/>
          <a:p>
            <a:r>
              <a:rPr lang="fr-FR" sz="2800" b="1" i="1" dirty="0" smtClean="0"/>
              <a:t>In fine, c’est le gouvernement qui retiendra les thèmes qu’il intégrera, à l’automne 2018, au projet de</a:t>
            </a:r>
          </a:p>
          <a:p>
            <a:r>
              <a:rPr lang="fr-FR" sz="2800" b="1" i="1" dirty="0" smtClean="0"/>
              <a:t>révision des lois de bioéthique.</a:t>
            </a:r>
            <a:endParaRPr lang="fr-FR" sz="2800"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 Bretagne</a:t>
            </a:r>
            <a:endParaRPr lang="fr-FR" dirty="0"/>
          </a:p>
        </p:txBody>
      </p:sp>
      <p:sp>
        <p:nvSpPr>
          <p:cNvPr id="3" name="Espace réservé du contenu 2"/>
          <p:cNvSpPr>
            <a:spLocks noGrp="1"/>
          </p:cNvSpPr>
          <p:nvPr>
            <p:ph sz="quarter" idx="1"/>
          </p:nvPr>
        </p:nvSpPr>
        <p:spPr/>
        <p:txBody>
          <a:bodyPr>
            <a:normAutofit/>
          </a:bodyPr>
          <a:lstStyle/>
          <a:p>
            <a:r>
              <a:rPr lang="fr-FR" sz="3200" dirty="0" smtClean="0"/>
              <a:t>PMA</a:t>
            </a:r>
          </a:p>
          <a:p>
            <a:r>
              <a:rPr lang="fr-FR" sz="3200" dirty="0" smtClean="0"/>
              <a:t>Test génétiques en population et dépistage précoce</a:t>
            </a:r>
            <a:endParaRPr lang="fr-FR" sz="3200" dirty="0"/>
          </a:p>
        </p:txBody>
      </p:sp>
      <p:pic>
        <p:nvPicPr>
          <p:cNvPr id="4" name="Image 3" descr="ADN.jpg"/>
          <p:cNvPicPr>
            <a:picLocks noChangeAspect="1"/>
          </p:cNvPicPr>
          <p:nvPr/>
        </p:nvPicPr>
        <p:blipFill>
          <a:blip r:embed="rId3" cstate="print"/>
          <a:stretch>
            <a:fillRect/>
          </a:stretch>
        </p:blipFill>
        <p:spPr>
          <a:xfrm>
            <a:off x="5940152" y="4221088"/>
            <a:ext cx="2589562" cy="1728192"/>
          </a:xfrm>
          <a:prstGeom prst="rect">
            <a:avLst/>
          </a:prstGeom>
        </p:spPr>
      </p:pic>
      <p:pic>
        <p:nvPicPr>
          <p:cNvPr id="5" name="Image 4" descr="embryon-humain.jpg"/>
          <p:cNvPicPr>
            <a:picLocks noChangeAspect="1"/>
          </p:cNvPicPr>
          <p:nvPr/>
        </p:nvPicPr>
        <p:blipFill>
          <a:blip r:embed="rId4" cstate="print"/>
          <a:stretch>
            <a:fillRect/>
          </a:stretch>
        </p:blipFill>
        <p:spPr>
          <a:xfrm>
            <a:off x="755576" y="3356992"/>
            <a:ext cx="3081793" cy="2520280"/>
          </a:xfrm>
          <a:prstGeom prst="rect">
            <a:avLst/>
          </a:prstGeom>
        </p:spPr>
      </p:pic>
      <p:pic>
        <p:nvPicPr>
          <p:cNvPr id="6" name="Image 5" descr="FIV.jpg"/>
          <p:cNvPicPr>
            <a:picLocks noChangeAspect="1"/>
          </p:cNvPicPr>
          <p:nvPr/>
        </p:nvPicPr>
        <p:blipFill>
          <a:blip r:embed="rId5" cstate="print"/>
          <a:stretch>
            <a:fillRect/>
          </a:stretch>
        </p:blipFill>
        <p:spPr>
          <a:xfrm>
            <a:off x="5508104" y="260648"/>
            <a:ext cx="2448272" cy="1654516"/>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154</TotalTime>
  <Words>1408</Words>
  <Application>Microsoft Office PowerPoint</Application>
  <PresentationFormat>Affichage à l'écran (4:3)</PresentationFormat>
  <Paragraphs>111</Paragraphs>
  <Slides>12</Slides>
  <Notes>7</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Capitaux</vt:lpstr>
      <vt:lpstr>Etats généraux de la bioéthique 2018</vt:lpstr>
      <vt:lpstr>Lois bioéthique</vt:lpstr>
      <vt:lpstr>Organisation des Etats généraux</vt:lpstr>
      <vt:lpstr>Contributions à la réflexion</vt:lpstr>
      <vt:lpstr>Un « comité citoyen des États généraux »</vt:lpstr>
      <vt:lpstr>Diapositive 6</vt:lpstr>
      <vt:lpstr>Sept thèmes scientifiques</vt:lpstr>
      <vt:lpstr>Deux thèmes sociétaux</vt:lpstr>
      <vt:lpstr>En Bretagne</vt:lpstr>
      <vt:lpstr>En Eglise</vt:lpstr>
      <vt:lpstr>Lettre de Mgr D’Ornellas </vt:lpstr>
      <vt:lpstr>Dialogue</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LS</dc:creator>
  <cp:lastModifiedBy>LS</cp:lastModifiedBy>
  <cp:revision>4</cp:revision>
  <dcterms:created xsi:type="dcterms:W3CDTF">2018-01-21T12:07:17Z</dcterms:created>
  <dcterms:modified xsi:type="dcterms:W3CDTF">2018-01-22T10:14:13Z</dcterms:modified>
</cp:coreProperties>
</file>