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6"/>
  </p:notesMasterIdLst>
  <p:handoutMasterIdLst>
    <p:handoutMasterId r:id="rId47"/>
  </p:handoutMasterIdLst>
  <p:sldIdLst>
    <p:sldId id="270" r:id="rId2"/>
    <p:sldId id="296" r:id="rId3"/>
    <p:sldId id="308" r:id="rId4"/>
    <p:sldId id="295" r:id="rId5"/>
    <p:sldId id="257" r:id="rId6"/>
    <p:sldId id="259" r:id="rId7"/>
    <p:sldId id="294" r:id="rId8"/>
    <p:sldId id="292" r:id="rId9"/>
    <p:sldId id="307" r:id="rId10"/>
    <p:sldId id="298" r:id="rId11"/>
    <p:sldId id="309" r:id="rId12"/>
    <p:sldId id="310" r:id="rId13"/>
    <p:sldId id="306" r:id="rId14"/>
    <p:sldId id="311" r:id="rId15"/>
    <p:sldId id="293" r:id="rId16"/>
    <p:sldId id="335" r:id="rId17"/>
    <p:sldId id="312" r:id="rId18"/>
    <p:sldId id="334" r:id="rId19"/>
    <p:sldId id="313" r:id="rId20"/>
    <p:sldId id="268" r:id="rId21"/>
    <p:sldId id="336" r:id="rId22"/>
    <p:sldId id="314" r:id="rId23"/>
    <p:sldId id="315" r:id="rId24"/>
    <p:sldId id="333" r:id="rId25"/>
    <p:sldId id="316" r:id="rId26"/>
    <p:sldId id="317" r:id="rId27"/>
    <p:sldId id="318" r:id="rId28"/>
    <p:sldId id="300" r:id="rId29"/>
    <p:sldId id="319" r:id="rId30"/>
    <p:sldId id="320" r:id="rId31"/>
    <p:sldId id="321" r:id="rId32"/>
    <p:sldId id="322" r:id="rId33"/>
    <p:sldId id="323" r:id="rId34"/>
    <p:sldId id="324" r:id="rId35"/>
    <p:sldId id="325" r:id="rId36"/>
    <p:sldId id="326" r:id="rId37"/>
    <p:sldId id="299" r:id="rId38"/>
    <p:sldId id="328" r:id="rId39"/>
    <p:sldId id="329" r:id="rId40"/>
    <p:sldId id="330" r:id="rId41"/>
    <p:sldId id="305" r:id="rId42"/>
    <p:sldId id="331" r:id="rId43"/>
    <p:sldId id="332" r:id="rId44"/>
    <p:sldId id="302" r:id="rId4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9" d="100"/>
          <a:sy n="109" d="100"/>
        </p:scale>
        <p:origin x="-8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C74FA0-7681-1E43-9DC8-4E7B45B14299}" type="datetimeFigureOut">
              <a:rPr lang="fr-FR" smtClean="0"/>
              <a:t>21/05/21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D437ED-60A4-BF4B-BB9B-C691E7EE7C87}" type="slidenum">
              <a:rPr lang="fr-FR" smtClean="0"/>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39BE21-D4A3-5347-BE01-5BCBFA4C3F62}" type="datetimeFigureOut">
              <a:rPr lang="fr-FR" smtClean="0"/>
              <a:t>21/05/21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F55AC-432E-1C41-92D6-9C67710D807A}" type="slidenum">
              <a:rPr lang="fr-FR" smtClean="0"/>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22F55AC-432E-1C41-92D6-9C67710D807A}" type="slidenum">
              <a:rPr lang="fr-FR" smtClean="0"/>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9C10401-1307-D742-A694-CDA73FE3D23E}" type="datetimeFigureOut">
              <a:rPr lang="fr-FR" smtClean="0"/>
              <a:pPr/>
              <a:t>21/05/21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C10401-1307-D742-A694-CDA73FE3D23E}" type="datetimeFigureOut">
              <a:rPr lang="fr-FR" smtClean="0"/>
              <a:pPr/>
              <a:t>21/05/21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C10401-1307-D742-A694-CDA73FE3D23E}" type="datetimeFigureOut">
              <a:rPr lang="fr-FR" smtClean="0"/>
              <a:pPr/>
              <a:t>21/05/21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C10401-1307-D742-A694-CDA73FE3D23E}" type="datetimeFigureOut">
              <a:rPr lang="fr-FR" smtClean="0"/>
              <a:pPr/>
              <a:t>21/05/21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9C10401-1307-D742-A694-CDA73FE3D23E}" type="datetimeFigureOut">
              <a:rPr lang="fr-FR" smtClean="0"/>
              <a:pPr/>
              <a:t>21/05/21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9C10401-1307-D742-A694-CDA73FE3D23E}" type="datetimeFigureOut">
              <a:rPr lang="fr-FR" smtClean="0"/>
              <a:pPr/>
              <a:t>21/05/21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C10401-1307-D742-A694-CDA73FE3D23E}" type="datetimeFigureOut">
              <a:rPr lang="fr-FR" smtClean="0"/>
              <a:pPr/>
              <a:t>21/05/21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9C10401-1307-D742-A694-CDA73FE3D23E}" type="datetimeFigureOut">
              <a:rPr lang="fr-FR" smtClean="0"/>
              <a:pPr/>
              <a:t>21/05/21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C10401-1307-D742-A694-CDA73FE3D23E}" type="datetimeFigureOut">
              <a:rPr lang="fr-FR" smtClean="0"/>
              <a:pPr/>
              <a:t>21/05/21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C10401-1307-D742-A694-CDA73FE3D23E}" type="datetimeFigureOut">
              <a:rPr lang="fr-FR" smtClean="0"/>
              <a:pPr/>
              <a:t>21/05/21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C10401-1307-D742-A694-CDA73FE3D23E}" type="datetimeFigureOut">
              <a:rPr lang="fr-FR" smtClean="0"/>
              <a:pPr/>
              <a:t>21/05/21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E403F0-ECAF-1846-87D9-79A22CC75F38}"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0401-1307-D742-A694-CDA73FE3D23E}" type="datetimeFigureOut">
              <a:rPr lang="fr-FR" smtClean="0"/>
              <a:pPr/>
              <a:t>21/05/21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403F0-ECAF-1846-87D9-79A22CC75F38}" type="slidenum">
              <a:rPr lang="fr-FR" smtClean="0"/>
              <a:pPr/>
              <a:t>‹#›</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smtClean="0"/>
              <a:t>Initiation aux Pères de l’Eglise</a:t>
            </a:r>
            <a:endParaRPr lang="fr-FR" sz="4800" b="1" dirty="0"/>
          </a:p>
        </p:txBody>
      </p:sp>
      <p:pic>
        <p:nvPicPr>
          <p:cNvPr id="4" name="Espace réservé du contenu 3" descr="illustration-colloque-lactualite-des-peres-de-leglise-0.jpg"/>
          <p:cNvPicPr>
            <a:picLocks noGrp="1" noChangeAspect="1"/>
          </p:cNvPicPr>
          <p:nvPr>
            <p:ph idx="1"/>
          </p:nvPr>
        </p:nvPicPr>
        <p:blipFill>
          <a:blip r:embed="rId3"/>
          <a:srcRect t="-1094" b="-1094"/>
          <a:stretch>
            <a:fillRect/>
          </a:stretch>
        </p:blipFill>
        <p:spPr>
          <a:xfrm>
            <a:off x="-183040" y="1728487"/>
            <a:ext cx="9327040" cy="512951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carte-dafrique-du-nord-du-temps-daugustin-2.jpg"/>
          <p:cNvPicPr>
            <a:picLocks noGrp="1" noChangeAspect="1"/>
          </p:cNvPicPr>
          <p:nvPr>
            <p:ph idx="1"/>
          </p:nvPr>
        </p:nvPicPr>
        <p:blipFill>
          <a:blip r:embed="rId2"/>
          <a:srcRect t="-14248" b="-14248"/>
          <a:stretch>
            <a:fillRect/>
          </a:stretch>
        </p:blipFill>
        <p:spPr>
          <a:xfrm>
            <a:off x="1" y="993662"/>
            <a:ext cx="9144000" cy="5028847"/>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53368"/>
            <a:ext cx="8229600" cy="1143000"/>
          </a:xfrm>
        </p:spPr>
        <p:txBody>
          <a:bodyPr>
            <a:normAutofit fontScale="90000"/>
          </a:bodyPr>
          <a:lstStyle/>
          <a:p>
            <a:pPr algn="l"/>
            <a:r>
              <a:rPr lang="fr-FR" sz="4889" b="1" i="1" dirty="0" err="1" smtClean="0"/>
              <a:t>Hortensius</a:t>
            </a:r>
            <a:r>
              <a:rPr lang="fr-FR" sz="4889" i="1" dirty="0" smtClean="0"/>
              <a:t> </a:t>
            </a:r>
            <a:r>
              <a:rPr lang="fr-FR" sz="4889" dirty="0" smtClean="0"/>
              <a:t>(</a:t>
            </a:r>
            <a:r>
              <a:rPr lang="fr-FR" sz="4889" i="1" dirty="0" err="1" smtClean="0"/>
              <a:t>Hortensius</a:t>
            </a:r>
            <a:r>
              <a:rPr lang="fr-FR" sz="4889" i="1" dirty="0" smtClean="0"/>
              <a:t> </a:t>
            </a:r>
            <a:r>
              <a:rPr lang="fr-FR" sz="4889" i="1" dirty="0" err="1" smtClean="0"/>
              <a:t>seu</a:t>
            </a:r>
            <a:r>
              <a:rPr lang="fr-FR" sz="4889" i="1" dirty="0" smtClean="0"/>
              <a:t> De </a:t>
            </a:r>
            <a:r>
              <a:rPr lang="fr-FR" sz="4889" i="1" dirty="0" err="1" smtClean="0"/>
              <a:t>philosophia</a:t>
            </a:r>
            <a:r>
              <a:rPr lang="fr-FR" sz="4889" i="1" dirty="0" smtClean="0"/>
              <a:t> liber</a:t>
            </a:r>
            <a:r>
              <a:rPr lang="fr-FR" sz="4889" dirty="0" smtClean="0"/>
              <a:t>) est un dialogue philosophique de </a:t>
            </a:r>
            <a:r>
              <a:rPr lang="fr-FR" sz="4889" b="1" dirty="0" smtClean="0"/>
              <a:t>Cicéron </a:t>
            </a:r>
            <a:r>
              <a:rPr lang="fr-FR" sz="4889" dirty="0" smtClean="0"/>
              <a:t>(106 av. J.-C – 43 av. J.-C), composé en 45 av. </a:t>
            </a:r>
            <a:r>
              <a:rPr lang="fr-FR" sz="4889" dirty="0" smtClean="0"/>
              <a:t>J.C</a:t>
            </a:r>
            <a:r>
              <a:rPr lang="fr-FR" sz="4889" dirty="0" smtClean="0"/>
              <a:t>. mais qui a disparu au Moyen Âge.</a:t>
            </a:r>
            <a:r>
              <a:rPr lang="fr-FR" dirty="0" smtClean="0"/>
              <a:t/>
            </a:r>
            <a:br>
              <a:rPr lang="fr-FR" dirty="0" smtClean="0"/>
            </a:b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80190" y="2847474"/>
            <a:ext cx="8229600" cy="1143000"/>
          </a:xfrm>
        </p:spPr>
        <p:txBody>
          <a:bodyPr>
            <a:normAutofit fontScale="90000"/>
          </a:bodyPr>
          <a:lstStyle/>
          <a:p>
            <a:r>
              <a:rPr lang="fr-FR" dirty="0" smtClean="0"/>
              <a:t>« </a:t>
            </a:r>
            <a:r>
              <a:rPr lang="fr-FR" i="1" dirty="0" smtClean="0"/>
              <a:t>Ce livre changea véritablement mes sentiments </a:t>
            </a:r>
            <a:r>
              <a:rPr lang="fr-FR" dirty="0" smtClean="0"/>
              <a:t>», au point que « </a:t>
            </a:r>
            <a:r>
              <a:rPr lang="fr-FR" i="1" dirty="0" smtClean="0"/>
              <a:t>soudainement je ne vis que bassesse dans l’espérance du siècle, et que je convoitai l’immortelle sagesse avec un incroyable élan du cœur</a:t>
            </a:r>
            <a:r>
              <a:rPr lang="fr-FR" dirty="0" smtClean="0"/>
              <a:t>. » (</a:t>
            </a:r>
            <a:r>
              <a:rPr lang="fr-FR" i="1" dirty="0" smtClean="0"/>
              <a:t>Confessions</a:t>
            </a:r>
            <a:r>
              <a:rPr lang="fr-FR" dirty="0" smtClean="0"/>
              <a:t>,  III, 4, 7)</a:t>
            </a:r>
            <a:br>
              <a:rPr lang="fr-FR" dirty="0" smtClean="0"/>
            </a:b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686800" cy="6126163"/>
          </a:xfrm>
        </p:spPr>
        <p:txBody>
          <a:bodyPr>
            <a:normAutofit fontScale="92500" lnSpcReduction="10000"/>
          </a:bodyPr>
          <a:lstStyle/>
          <a:p>
            <a:pPr>
              <a:buNone/>
            </a:pPr>
            <a:r>
              <a:rPr lang="fr-FR" b="1" dirty="0" smtClean="0"/>
              <a:t>Définition du </a:t>
            </a:r>
            <a:r>
              <a:rPr lang="fr-FR" b="1" dirty="0" err="1" smtClean="0"/>
              <a:t>manichéïsme</a:t>
            </a:r>
            <a:r>
              <a:rPr lang="fr-FR" b="1" dirty="0" smtClean="0"/>
              <a:t>:</a:t>
            </a:r>
          </a:p>
          <a:p>
            <a:r>
              <a:rPr lang="fr-FR" b="1" dirty="0" smtClean="0"/>
              <a:t>Le manichéisme est une religion fondée par le perse Mani au IIIe siècle.</a:t>
            </a:r>
            <a:endParaRPr lang="fr-FR" b="1" dirty="0" smtClean="0"/>
          </a:p>
          <a:p>
            <a:pPr>
              <a:buNone/>
            </a:pPr>
            <a:r>
              <a:rPr lang="fr-FR" b="1" dirty="0" smtClean="0"/>
              <a:t>Deux </a:t>
            </a:r>
            <a:r>
              <a:rPr lang="fr-FR" b="1" dirty="0" smtClean="0"/>
              <a:t>mondes distincts</a:t>
            </a:r>
          </a:p>
          <a:p>
            <a:pPr>
              <a:buNone/>
            </a:pPr>
            <a:r>
              <a:rPr lang="fr-FR" b="1" dirty="0" smtClean="0"/>
              <a:t> </a:t>
            </a:r>
          </a:p>
          <a:p>
            <a:pPr>
              <a:buNone/>
            </a:pPr>
            <a:r>
              <a:rPr lang="fr-FR" b="1" dirty="0" smtClean="0"/>
              <a:t>Un des fondements du manichéisme est de séparer le monde en deux :</a:t>
            </a:r>
          </a:p>
          <a:p>
            <a:pPr>
              <a:buNone/>
            </a:pPr>
            <a:r>
              <a:rPr lang="fr-FR" b="1" dirty="0" smtClean="0"/>
              <a:t>le royaume de la Lumière, le royaume de la Vie divine, où s'exprime ce qui est de </a:t>
            </a:r>
            <a:r>
              <a:rPr lang="fr-FR" b="1" dirty="0" smtClean="0"/>
              <a:t>l'éternité </a:t>
            </a:r>
            <a:r>
              <a:rPr lang="fr-FR" b="1" dirty="0" smtClean="0"/>
              <a:t>;</a:t>
            </a:r>
          </a:p>
          <a:p>
            <a:pPr>
              <a:buNone/>
            </a:pPr>
            <a:r>
              <a:rPr lang="fr-FR" b="1" dirty="0" smtClean="0"/>
              <a:t>le royaume des Ténèbres, le royaume de la matière, le royaume des « morts », où s'exprime ce qui est de l'espace/temps.</a:t>
            </a:r>
          </a:p>
          <a:p>
            <a:pPr>
              <a:buNone/>
            </a:pP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
            <a:ext cx="9901590" cy="6858000"/>
          </a:xfrm>
        </p:spPr>
        <p:txBody>
          <a:bodyPr>
            <a:normAutofit fontScale="70000" lnSpcReduction="20000"/>
          </a:bodyPr>
          <a:lstStyle/>
          <a:p>
            <a:r>
              <a:rPr lang="fr-FR" sz="3840" b="1" dirty="0" smtClean="0"/>
              <a:t>L'Homme est double</a:t>
            </a:r>
          </a:p>
          <a:p>
            <a:pPr>
              <a:buNone/>
            </a:pPr>
            <a:r>
              <a:rPr lang="fr-FR" sz="3840" dirty="0" smtClean="0"/>
              <a:t> </a:t>
            </a:r>
          </a:p>
          <a:p>
            <a:pPr>
              <a:buNone/>
            </a:pPr>
            <a:r>
              <a:rPr lang="fr-FR" sz="3840" b="1" dirty="0" smtClean="0"/>
              <a:t>Selon le manichéisme, la Lumière et les Ténèbres coexistaient sans jamais se mêler. Mais à la suite d'un événement catastrophique,</a:t>
            </a:r>
            <a:r>
              <a:rPr lang="fr-FR" sz="3840" b="1" dirty="0" smtClean="0"/>
              <a:t> </a:t>
            </a:r>
          </a:p>
          <a:p>
            <a:pPr>
              <a:buNone/>
            </a:pPr>
            <a:r>
              <a:rPr lang="fr-FR" sz="3840" b="1" dirty="0" smtClean="0"/>
              <a:t>les </a:t>
            </a:r>
            <a:r>
              <a:rPr lang="fr-FR" sz="3840" b="1" dirty="0" smtClean="0"/>
              <a:t>Ténèbres envahirent la Lumière. De ce conflit est né l'homme (naturel), son esprit appartient au royaume de la</a:t>
            </a:r>
            <a:r>
              <a:rPr lang="fr-FR" sz="3840" b="1" dirty="0" smtClean="0"/>
              <a:t> </a:t>
            </a:r>
          </a:p>
          <a:p>
            <a:pPr>
              <a:buNone/>
            </a:pPr>
            <a:r>
              <a:rPr lang="fr-FR" sz="3840" b="1" dirty="0" smtClean="0"/>
              <a:t>Lumière </a:t>
            </a:r>
            <a:r>
              <a:rPr lang="fr-FR" sz="3840" b="1" dirty="0" smtClean="0"/>
              <a:t>et son corps, appartient au royaume des Ténèbres —</a:t>
            </a:r>
            <a:r>
              <a:rPr lang="fr-FR" sz="3840" b="1" dirty="0" smtClean="0"/>
              <a:t> </a:t>
            </a:r>
          </a:p>
          <a:p>
            <a:pPr>
              <a:buNone/>
            </a:pPr>
            <a:r>
              <a:rPr lang="fr-FR" sz="3840" b="1" dirty="0" smtClean="0"/>
              <a:t>ce </a:t>
            </a:r>
            <a:r>
              <a:rPr lang="fr-FR" sz="3840" b="1" dirty="0" smtClean="0"/>
              <a:t>qui peut transformer la mort non plus en processus destructif</a:t>
            </a:r>
            <a:r>
              <a:rPr lang="fr-FR" sz="3840" b="1" dirty="0" smtClean="0"/>
              <a:t> </a:t>
            </a:r>
          </a:p>
          <a:p>
            <a:pPr>
              <a:buNone/>
            </a:pPr>
            <a:r>
              <a:rPr lang="fr-FR" sz="3840" b="1" dirty="0" smtClean="0"/>
              <a:t>mais </a:t>
            </a:r>
            <a:r>
              <a:rPr lang="fr-FR" sz="3840" b="1" dirty="0" smtClean="0"/>
              <a:t>en processus d'élévation suprême, de libération de l'esprit.</a:t>
            </a:r>
          </a:p>
          <a:p>
            <a:pPr>
              <a:buNone/>
            </a:pPr>
            <a:r>
              <a:rPr lang="fr-FR" sz="3840" b="1" dirty="0" smtClean="0"/>
              <a:t> </a:t>
            </a:r>
          </a:p>
          <a:p>
            <a:pPr>
              <a:buNone/>
            </a:pPr>
            <a:r>
              <a:rPr lang="fr-FR" sz="3840" b="1" dirty="0" smtClean="0"/>
              <a:t>Selon le manichéisme, l'homme naturel est donc double. </a:t>
            </a:r>
            <a:endParaRPr lang="fr-FR" sz="3840" b="1" dirty="0" smtClean="0"/>
          </a:p>
          <a:p>
            <a:pPr>
              <a:buNone/>
            </a:pPr>
            <a:r>
              <a:rPr lang="fr-FR" sz="3840" b="1" dirty="0" smtClean="0"/>
              <a:t>   Il </a:t>
            </a:r>
            <a:r>
              <a:rPr lang="fr-FR" sz="3840" b="1" dirty="0" smtClean="0"/>
              <a:t>possède :</a:t>
            </a:r>
          </a:p>
          <a:p>
            <a:r>
              <a:rPr lang="fr-FR" sz="3840" b="1" dirty="0" smtClean="0"/>
              <a:t>un esprit appartenant au royaume de la Lumière — c'est la partie immortelle de l'homme ;</a:t>
            </a:r>
          </a:p>
          <a:p>
            <a:r>
              <a:rPr lang="fr-FR" sz="3840" b="1" dirty="0" smtClean="0"/>
              <a:t>un corps appartenant au royaume des Ténèbres — c'est la partie mortelle de l'homme.</a:t>
            </a:r>
          </a:p>
          <a:p>
            <a:pPr>
              <a:buNone/>
            </a:pPr>
            <a:r>
              <a:rPr lang="fr-FR" sz="3840" dirty="0" smtClean="0"/>
              <a:t> </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italie-carte-liaisons-jc-golvin.jpg"/>
          <p:cNvPicPr>
            <a:picLocks noGrp="1" noChangeAspect="1"/>
          </p:cNvPicPr>
          <p:nvPr>
            <p:ph idx="1"/>
          </p:nvPr>
        </p:nvPicPr>
        <p:blipFill>
          <a:blip r:embed="rId2"/>
          <a:srcRect l="-25551" r="-25551"/>
          <a:stretch>
            <a:fillRect/>
          </a:stretch>
        </p:blipFill>
        <p:spPr>
          <a:xfrm>
            <a:off x="-1268577" y="274638"/>
            <a:ext cx="11689269" cy="6428647"/>
          </a:xfrm>
        </p:spPr>
      </p:pic>
      <p:sp>
        <p:nvSpPr>
          <p:cNvPr id="6" name="ZoneTexte 5"/>
          <p:cNvSpPr txBox="1"/>
          <p:nvPr/>
        </p:nvSpPr>
        <p:spPr>
          <a:xfrm>
            <a:off x="3260407" y="1693389"/>
            <a:ext cx="909671" cy="400110"/>
          </a:xfrm>
          <a:prstGeom prst="rect">
            <a:avLst/>
          </a:prstGeom>
          <a:noFill/>
        </p:spPr>
        <p:txBody>
          <a:bodyPr wrap="square" rtlCol="0">
            <a:spAutoFit/>
          </a:bodyPr>
          <a:lstStyle/>
          <a:p>
            <a:r>
              <a:rPr lang="fr-FR" sz="2000" b="1" dirty="0" smtClean="0"/>
              <a:t>MILAN</a:t>
            </a:r>
            <a:endParaRPr lang="fr-FR"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ob_c6782c_saint-augustin-dhippone-palais-du-latr.jpg"/>
          <p:cNvPicPr>
            <a:picLocks noGrp="1" noChangeAspect="1"/>
          </p:cNvPicPr>
          <p:nvPr>
            <p:ph idx="1"/>
          </p:nvPr>
        </p:nvPicPr>
        <p:blipFill>
          <a:blip r:embed="rId2"/>
          <a:srcRect l="-54604" r="-54604"/>
          <a:stretch>
            <a:fillRect/>
          </a:stretch>
        </p:blipFill>
        <p:spPr>
          <a:xfrm>
            <a:off x="-1714878" y="0"/>
            <a:ext cx="12469964"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 y="1269948"/>
            <a:ext cx="9144000" cy="3976944"/>
          </a:xfrm>
        </p:spPr>
        <p:txBody>
          <a:bodyPr>
            <a:normAutofit/>
          </a:bodyPr>
          <a:lstStyle/>
          <a:p>
            <a:r>
              <a:rPr lang="fr-FR" dirty="0" smtClean="0"/>
              <a:t>Augustin se convertit au christianisme </a:t>
            </a:r>
            <a:br>
              <a:rPr lang="fr-FR" dirty="0" smtClean="0"/>
            </a:br>
            <a:r>
              <a:rPr lang="fr-FR" dirty="0" smtClean="0"/>
              <a:t>le 15 ao</a:t>
            </a:r>
            <a:r>
              <a:rPr lang="fr-FR" dirty="0" smtClean="0"/>
              <a:t>ût 386 et il est baptisé à 32 ans par Ambroise évêque de Milan , </a:t>
            </a:r>
            <a:br>
              <a:rPr lang="fr-FR" dirty="0" smtClean="0"/>
            </a:br>
            <a:r>
              <a:rPr lang="fr-FR" dirty="0" smtClean="0"/>
              <a:t>le 24 avril 387.</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bapt</a:t>
            </a:r>
            <a:r>
              <a:rPr lang="fr-FR" dirty="0" smtClean="0"/>
              <a:t>ême de Saint Augustin </a:t>
            </a:r>
            <a:endParaRPr lang="fr-FR" dirty="0"/>
          </a:p>
        </p:txBody>
      </p:sp>
      <p:pic>
        <p:nvPicPr>
          <p:cNvPr id="4" name="Espace réservé du contenu 3" descr="800px-Bernardino_poccetti_e_bottega,_battesimo_di_sant'agostino,_1597,_00.jpg"/>
          <p:cNvPicPr>
            <a:picLocks noGrp="1" noChangeAspect="1"/>
          </p:cNvPicPr>
          <p:nvPr>
            <p:ph idx="1"/>
          </p:nvPr>
        </p:nvPicPr>
        <p:blipFill>
          <a:blip r:embed="rId2"/>
          <a:srcRect l="-14550" r="-14550"/>
          <a:stretch>
            <a:fillRect/>
          </a:stretch>
        </p:blipFill>
        <p:spPr>
          <a:xfrm>
            <a:off x="-140321" y="1600200"/>
            <a:ext cx="9284321" cy="5106019"/>
          </a:xfr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Saint_Augustin.jpg"/>
          <p:cNvPicPr>
            <a:picLocks noGrp="1" noChangeAspect="1"/>
          </p:cNvPicPr>
          <p:nvPr>
            <p:ph idx="1"/>
          </p:nvPr>
        </p:nvPicPr>
        <p:blipFill>
          <a:blip r:embed="rId2"/>
          <a:srcRect l="-66008" r="-66008"/>
          <a:stretch>
            <a:fillRect/>
          </a:stretch>
        </p:blipFill>
        <p:spPr>
          <a:xfrm>
            <a:off x="-1572154" y="0"/>
            <a:ext cx="12469963"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b="1" dirty="0" smtClean="0">
                <a:latin typeface="Times New Roman"/>
                <a:cs typeface="Times New Roman"/>
              </a:rPr>
              <a:t>Saint Augustin (354 - 430)</a:t>
            </a:r>
            <a:endParaRPr lang="fr-FR" b="1" dirty="0">
              <a:latin typeface="Times New Roman"/>
              <a:cs typeface="Times New Roman"/>
            </a:endParaRPr>
          </a:p>
        </p:txBody>
      </p:sp>
      <p:pic>
        <p:nvPicPr>
          <p:cNvPr id="4" name="Espace réservé du contenu 3" descr="ob_d78de7_sandro-botticelli-050.jpg"/>
          <p:cNvPicPr>
            <a:picLocks noGrp="1" noChangeAspect="1"/>
          </p:cNvPicPr>
          <p:nvPr>
            <p:ph idx="1"/>
          </p:nvPr>
        </p:nvPicPr>
        <p:blipFill>
          <a:blip r:embed="rId2"/>
          <a:srcRect l="-89736" r="-89736"/>
          <a:stretch>
            <a:fillRect/>
          </a:stretch>
        </p:blipFill>
        <p:spPr>
          <a:xfrm>
            <a:off x="-524462" y="1143000"/>
            <a:ext cx="10056505" cy="553069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afrique-algerie-annaba-hippone-quartier-chretien-jc-golvin.jpg"/>
          <p:cNvPicPr>
            <a:picLocks noGrp="1" noChangeAspect="1"/>
          </p:cNvPicPr>
          <p:nvPr>
            <p:ph idx="1"/>
          </p:nvPr>
        </p:nvPicPr>
        <p:blipFill>
          <a:blip r:embed="rId2"/>
          <a:srcRect l="-1757" r="-1757"/>
          <a:stretch>
            <a:fillRect/>
          </a:stretch>
        </p:blipFill>
        <p:spPr>
          <a:xfrm>
            <a:off x="-235773" y="837688"/>
            <a:ext cx="9616084" cy="5288476"/>
          </a:xfr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Espace réservé du contenu 6" descr="cq5dam.thumbnail.cropped.1500.844-2.jpeg"/>
          <p:cNvPicPr>
            <a:picLocks noGrp="1" noChangeAspect="1"/>
          </p:cNvPicPr>
          <p:nvPr>
            <p:ph idx="1"/>
          </p:nvPr>
        </p:nvPicPr>
        <p:blipFill>
          <a:blip r:embed="rId2"/>
          <a:srcRect l="-1140" r="-1140"/>
          <a:stretch>
            <a:fillRect/>
          </a:stretch>
        </p:blipFill>
        <p:spPr>
          <a:xfrm>
            <a:off x="-661510" y="547592"/>
            <a:ext cx="10143569" cy="557857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4818"/>
            <a:ext cx="8686800" cy="6270982"/>
          </a:xfrm>
        </p:spPr>
        <p:txBody>
          <a:bodyPr/>
          <a:lstStyle/>
          <a:p>
            <a:pPr>
              <a:buNone/>
            </a:pPr>
            <a:endParaRPr lang="fr-FR" dirty="0" smtClean="0"/>
          </a:p>
          <a:p>
            <a:pPr algn="ctr">
              <a:buNone/>
            </a:pPr>
            <a:r>
              <a:rPr lang="fr-FR" sz="5400" dirty="0" err="1" smtClean="0"/>
              <a:t>Possidius</a:t>
            </a:r>
            <a:r>
              <a:rPr lang="fr-FR" sz="5400" dirty="0" smtClean="0"/>
              <a:t> ami et biographe d’Augustin,</a:t>
            </a:r>
          </a:p>
          <a:p>
            <a:pPr algn="ctr">
              <a:buNone/>
            </a:pPr>
            <a:r>
              <a:rPr lang="fr-FR" sz="5400" dirty="0" smtClean="0"/>
              <a:t> écrit la </a:t>
            </a:r>
            <a:r>
              <a:rPr lang="fr-FR" sz="5400" i="1" dirty="0" smtClean="0"/>
              <a:t>Vita </a:t>
            </a:r>
            <a:r>
              <a:rPr lang="fr-FR" sz="5400" i="1" dirty="0" err="1" smtClean="0"/>
              <a:t>Augustini</a:t>
            </a:r>
            <a:endParaRPr lang="fr-FR" sz="5400" i="1"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705674"/>
          </a:xfrm>
        </p:spPr>
        <p:txBody>
          <a:bodyPr>
            <a:normAutofit/>
          </a:bodyPr>
          <a:lstStyle/>
          <a:p>
            <a:r>
              <a:rPr lang="fr-FR" sz="4000" dirty="0" smtClean="0"/>
              <a:t>Augustin meurt le 28 ao</a:t>
            </a:r>
            <a:r>
              <a:rPr lang="fr-FR" sz="4000" dirty="0" smtClean="0"/>
              <a:t>ût 430</a:t>
            </a:r>
            <a:endParaRPr lang="fr-FR" sz="4000" dirty="0"/>
          </a:p>
        </p:txBody>
      </p:sp>
      <p:sp>
        <p:nvSpPr>
          <p:cNvPr id="4" name="Rectangle 3"/>
          <p:cNvSpPr/>
          <p:nvPr/>
        </p:nvSpPr>
        <p:spPr>
          <a:xfrm>
            <a:off x="457200" y="5785730"/>
            <a:ext cx="8686800" cy="646331"/>
          </a:xfrm>
          <a:prstGeom prst="rect">
            <a:avLst/>
          </a:prstGeom>
        </p:spPr>
        <p:txBody>
          <a:bodyPr wrap="square">
            <a:spAutoFit/>
          </a:bodyPr>
          <a:lstStyle/>
          <a:p>
            <a:pPr algn="ctr"/>
            <a:r>
              <a:rPr lang="fr-FR" dirty="0" smtClean="0"/>
              <a:t>Les funérailles de Saint Augustin par Lorenzo Monaco (Piero di Giovanni) 1370-1425 - Musée des Beaux-Arts (Nice)</a:t>
            </a:r>
            <a:endParaRPr lang="fr-FR" dirty="0"/>
          </a:p>
        </p:txBody>
      </p:sp>
      <p:pic>
        <p:nvPicPr>
          <p:cNvPr id="5" name="Image 4" descr="funerailles-Saint-Augustin-Lorenzo-Monaco-Piero-Giovanni-1370-1425-Musee-Beaux-Arts-Nice_0.jpg"/>
          <p:cNvPicPr>
            <a:picLocks noChangeAspect="1"/>
          </p:cNvPicPr>
          <p:nvPr/>
        </p:nvPicPr>
        <p:blipFill>
          <a:blip r:embed="rId2"/>
          <a:stretch>
            <a:fillRect/>
          </a:stretch>
        </p:blipFill>
        <p:spPr>
          <a:xfrm>
            <a:off x="1459475" y="1306907"/>
            <a:ext cx="6450656" cy="43004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Invasion barbare des Vandales en Afrique</a:t>
            </a:r>
            <a:endParaRPr lang="fr-FR" dirty="0"/>
          </a:p>
        </p:txBody>
      </p:sp>
      <p:pic>
        <p:nvPicPr>
          <p:cNvPr id="4" name="Image 3" descr="vadales_itine_raire.jpg"/>
          <p:cNvPicPr>
            <a:picLocks noChangeAspect="1"/>
          </p:cNvPicPr>
          <p:nvPr/>
        </p:nvPicPr>
        <p:blipFill>
          <a:blip r:embed="rId2"/>
          <a:stretch>
            <a:fillRect/>
          </a:stretch>
        </p:blipFill>
        <p:spPr>
          <a:xfrm>
            <a:off x="0" y="740770"/>
            <a:ext cx="9816244" cy="524429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Foi et raison</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t>Synthèse d’Augustin</a:t>
            </a:r>
          </a:p>
          <a:p>
            <a:pPr>
              <a:buNone/>
            </a:pPr>
            <a:endParaRPr lang="fr-FR" b="1" dirty="0" smtClean="0"/>
          </a:p>
          <a:p>
            <a:pPr>
              <a:buNone/>
            </a:pPr>
            <a:r>
              <a:rPr lang="fr-FR" b="1" i="1" dirty="0" err="1" smtClean="0"/>
              <a:t>crede</a:t>
            </a:r>
            <a:r>
              <a:rPr lang="fr-FR" b="1" i="1" dirty="0" smtClean="0"/>
              <a:t> </a:t>
            </a:r>
            <a:r>
              <a:rPr lang="fr-FR" b="1" i="1" dirty="0" smtClean="0"/>
              <a:t>ut </a:t>
            </a:r>
            <a:r>
              <a:rPr lang="fr-FR" b="1" i="1" dirty="0" err="1" smtClean="0"/>
              <a:t>intelligas</a:t>
            </a:r>
            <a:r>
              <a:rPr lang="fr-FR" b="1" dirty="0" smtClean="0"/>
              <a:t> (crois pour comprendre) - croire, c’est ouvrir la porte à la vérité</a:t>
            </a:r>
            <a:r>
              <a:rPr lang="fr-FR" b="1" dirty="0" smtClean="0"/>
              <a:t> – </a:t>
            </a:r>
          </a:p>
          <a:p>
            <a:pPr>
              <a:buNone/>
            </a:pPr>
            <a:r>
              <a:rPr lang="fr-FR" b="1" dirty="0" smtClean="0"/>
              <a:t>    mais </a:t>
            </a:r>
            <a:r>
              <a:rPr lang="fr-FR" b="1" dirty="0" smtClean="0"/>
              <a:t>aussi et </a:t>
            </a:r>
            <a:r>
              <a:rPr lang="fr-FR" b="1" dirty="0" smtClean="0"/>
              <a:t>également</a:t>
            </a:r>
          </a:p>
          <a:p>
            <a:pPr>
              <a:buNone/>
            </a:pPr>
            <a:endParaRPr lang="fr-FR" b="1" dirty="0" smtClean="0"/>
          </a:p>
          <a:p>
            <a:pPr>
              <a:buNone/>
            </a:pPr>
            <a:r>
              <a:rPr lang="fr-FR" b="1" dirty="0" smtClean="0"/>
              <a:t> </a:t>
            </a:r>
            <a:r>
              <a:rPr lang="fr-FR" b="1" i="1" dirty="0" smtClean="0"/>
              <a:t>intellige ut </a:t>
            </a:r>
            <a:r>
              <a:rPr lang="fr-FR" b="1" i="1" dirty="0" err="1" smtClean="0"/>
              <a:t>credas</a:t>
            </a:r>
            <a:r>
              <a:rPr lang="fr-FR" b="1" dirty="0" smtClean="0"/>
              <a:t> (comprends pour croire) - scrute la vérité pour pouvoir trouver Dieu et croire. (</a:t>
            </a:r>
            <a:r>
              <a:rPr lang="fr-FR" b="1" i="1" dirty="0" err="1" smtClean="0"/>
              <a:t>Serm</a:t>
            </a:r>
            <a:r>
              <a:rPr lang="fr-FR" b="1" dirty="0" smtClean="0"/>
              <a:t>. 43, 9:). </a:t>
            </a:r>
            <a:endParaRPr lang="fr-FR" b="1"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197151"/>
            <a:ext cx="8229600" cy="1143000"/>
          </a:xfrm>
        </p:spPr>
        <p:txBody>
          <a:bodyPr>
            <a:normAutofit fontScale="90000"/>
          </a:bodyPr>
          <a:lstStyle/>
          <a:p>
            <a:r>
              <a:rPr lang="fr-FR" b="1" dirty="0" smtClean="0"/>
              <a:t>« </a:t>
            </a:r>
            <a:r>
              <a:rPr lang="fr-FR" b="1" i="1" dirty="0" smtClean="0"/>
              <a:t>même la foi a ses yeux avec lesquels elle voit en quelque sorte qu’est vrai ce qu’elle ne voit pas</a:t>
            </a:r>
            <a:r>
              <a:rPr lang="fr-FR" b="1" dirty="0" smtClean="0"/>
              <a:t> </a:t>
            </a:r>
            <a:r>
              <a:rPr lang="fr-FR" b="1" i="1" dirty="0" smtClean="0"/>
              <a:t>encore</a:t>
            </a:r>
            <a:r>
              <a:rPr lang="fr-FR" b="1" dirty="0" smtClean="0"/>
              <a:t> ». «Personne ne croit donc avant n’avoir pensé de devoir croire», car «croire autre chose n’est que penser avec assentiment ("</a:t>
            </a:r>
            <a:r>
              <a:rPr lang="fr-FR" b="1" i="1" dirty="0" smtClean="0"/>
              <a:t>cum assentiment </a:t>
            </a:r>
            <a:r>
              <a:rPr lang="fr-FR" b="1" i="1" dirty="0" err="1" smtClean="0"/>
              <a:t>cogitare</a:t>
            </a:r>
            <a:r>
              <a:rPr lang="fr-FR" b="1" dirty="0" smtClean="0"/>
              <a:t>")...» si bien que «</a:t>
            </a:r>
            <a:r>
              <a:rPr lang="fr-FR" b="1" i="1" dirty="0" smtClean="0"/>
              <a:t>la foi qui n’est pas pensée n’est pas foi</a:t>
            </a:r>
            <a:r>
              <a:rPr lang="fr-FR" b="1" dirty="0" smtClean="0"/>
              <a:t>». (</a:t>
            </a:r>
            <a:r>
              <a:rPr lang="fr-FR" b="1" i="1" dirty="0" smtClean="0"/>
              <a:t>De </a:t>
            </a:r>
            <a:r>
              <a:rPr lang="fr-FR" b="1" i="1" dirty="0" err="1" smtClean="0"/>
              <a:t>praed</a:t>
            </a:r>
            <a:r>
              <a:rPr lang="fr-FR" b="1" i="1" dirty="0" smtClean="0"/>
              <a:t>. </a:t>
            </a:r>
            <a:r>
              <a:rPr lang="fr-FR" b="1" i="1" dirty="0" err="1" smtClean="0"/>
              <a:t>sanctorum</a:t>
            </a:r>
            <a:r>
              <a:rPr lang="fr-FR" b="1" dirty="0" smtClean="0"/>
              <a:t> 2, 5)</a:t>
            </a:r>
            <a:r>
              <a:rPr lang="fr-FR" dirty="0" smtClean="0"/>
              <a:t> </a:t>
            </a:r>
            <a:br>
              <a:rPr lang="fr-FR" dirty="0" smtClean="0"/>
            </a:b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115" y="0"/>
            <a:ext cx="8976885" cy="6661659"/>
          </a:xfrm>
        </p:spPr>
        <p:txBody>
          <a:bodyPr>
            <a:normAutofit lnSpcReduction="10000"/>
          </a:bodyPr>
          <a:lstStyle/>
          <a:p>
            <a:r>
              <a:rPr lang="fr-FR" dirty="0" smtClean="0">
                <a:latin typeface="Times New Roman"/>
                <a:ea typeface="Cambria"/>
                <a:cs typeface="Times New Roman"/>
              </a:rPr>
              <a:t>« </a:t>
            </a:r>
            <a:r>
              <a:rPr lang="fr-FR" i="1" dirty="0" smtClean="0">
                <a:latin typeface="Times New Roman"/>
                <a:ea typeface="Cambria"/>
                <a:cs typeface="Times New Roman"/>
              </a:rPr>
              <a:t>Nombreuses </a:t>
            </a:r>
            <a:r>
              <a:rPr lang="fr-FR" i="1" dirty="0" smtClean="0">
                <a:latin typeface="Times New Roman"/>
                <a:ea typeface="Cambria"/>
                <a:cs typeface="Times New Roman"/>
              </a:rPr>
              <a:t>sont les raisons qui me retiennent au sein de l’Église catholique. A part la sagesse de l’enseignement (cet argument, pour Augustin très fort, n’était pas admis par les adversaires)... me retient le consentement des peuples et des nations; me retient l’autorité fondée par les miracles, nourrie par l’espérance, augmentée par la charité, Affermie par l’Antiquité; me retient la succession des évêques, du siège même de l’apôtre Pierre, auquel le Seigneur après la résurrection donna à paître ses brebis, jusqu’au présent épiscopat; me retient enfin le même nom de catholique que non sans raison seule cette Église a </a:t>
            </a:r>
            <a:r>
              <a:rPr lang="fr-FR" i="1" dirty="0" smtClean="0">
                <a:latin typeface="Times New Roman"/>
                <a:ea typeface="Cambria"/>
                <a:cs typeface="Times New Roman"/>
              </a:rPr>
              <a:t>obtenu </a:t>
            </a:r>
            <a:r>
              <a:rPr lang="fr-FR" dirty="0" smtClean="0">
                <a:latin typeface="Times New Roman"/>
                <a:ea typeface="Cambria"/>
                <a:cs typeface="Times New Roman"/>
              </a:rPr>
              <a:t>»</a:t>
            </a:r>
            <a:r>
              <a:rPr lang="fr-FR" dirty="0" smtClean="0">
                <a:latin typeface="Times New Roman"/>
                <a:ea typeface="Cambria"/>
                <a:cs typeface="Times New Roman"/>
              </a:rPr>
              <a:t>.							(</a:t>
            </a:r>
            <a:r>
              <a:rPr lang="fr-FR" i="1" dirty="0" smtClean="0">
                <a:latin typeface="Times New Roman"/>
                <a:ea typeface="Cambria"/>
                <a:cs typeface="Times New Roman"/>
              </a:rPr>
              <a:t>Contra </a:t>
            </a:r>
            <a:r>
              <a:rPr lang="fr-FR" i="1" dirty="0" err="1" smtClean="0">
                <a:latin typeface="Times New Roman"/>
                <a:ea typeface="Cambria"/>
                <a:cs typeface="Times New Roman"/>
              </a:rPr>
              <a:t>ep</a:t>
            </a:r>
            <a:r>
              <a:rPr lang="fr-FR" i="1" dirty="0" smtClean="0">
                <a:latin typeface="Times New Roman"/>
                <a:ea typeface="Cambria"/>
                <a:cs typeface="Times New Roman"/>
              </a:rPr>
              <a:t>. Man.</a:t>
            </a:r>
            <a:r>
              <a:rPr lang="fr-FR" dirty="0" smtClean="0">
                <a:latin typeface="Times New Roman"/>
                <a:ea typeface="Cambria"/>
                <a:cs typeface="Times New Roman"/>
              </a:rPr>
              <a:t> 4, </a:t>
            </a:r>
            <a:r>
              <a:rPr lang="fr-FR" dirty="0" smtClean="0">
                <a:latin typeface="Times New Roman"/>
                <a:ea typeface="Cambria"/>
                <a:cs typeface="Times New Roman"/>
              </a:rPr>
              <a:t>5)</a:t>
            </a:r>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856038" y="1958072"/>
            <a:ext cx="2286000" cy="646331"/>
          </a:xfrm>
          <a:prstGeom prst="rect">
            <a:avLst/>
          </a:prstGeom>
        </p:spPr>
        <p:txBody>
          <a:bodyPr>
            <a:spAutoFit/>
          </a:bodyPr>
          <a:lstStyle/>
          <a:p>
            <a:r>
              <a:rPr lang="fr-FR" dirty="0" smtClean="0"/>
              <a:t>/Users/thomas/Downloads/30117.jpg</a:t>
            </a:r>
            <a:endParaRPr lang="fr-FR" dirty="0"/>
          </a:p>
        </p:txBody>
      </p:sp>
      <p:pic>
        <p:nvPicPr>
          <p:cNvPr id="5" name="Image 4" descr="9782020220644.jpg"/>
          <p:cNvPicPr>
            <a:picLocks noChangeAspect="1"/>
          </p:cNvPicPr>
          <p:nvPr/>
        </p:nvPicPr>
        <p:blipFill>
          <a:blip r:embed="rId2"/>
          <a:stretch>
            <a:fillRect/>
          </a:stretch>
        </p:blipFill>
        <p:spPr>
          <a:xfrm>
            <a:off x="2710757" y="0"/>
            <a:ext cx="4041601" cy="66551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20000"/>
          </a:bodyPr>
          <a:lstStyle/>
          <a:p>
            <a:pPr>
              <a:buNone/>
            </a:pPr>
            <a:endParaRPr lang="fr-FR" dirty="0" smtClean="0"/>
          </a:p>
          <a:p>
            <a:pPr>
              <a:buNone/>
            </a:pPr>
            <a:r>
              <a:rPr lang="fr-FR" sz="4400" dirty="0" smtClean="0"/>
              <a:t>«</a:t>
            </a:r>
            <a:r>
              <a:rPr lang="fr-FR" sz="4400" i="1" dirty="0" smtClean="0"/>
              <a:t>La cité céleste... convoque des citoyens de toutes les nations sans se soucier de la différence des mœurs, des lois, des institutions... ne supprime ni ne détruit aucune de ces choses, bien qu’elle accepte et conserve tout ce qui, bien que différent dans les différentes nations, tend à une seule et même fin : la paix terrestre, à condition qu’elles n’empêchent pas la religion qui enseigne à adorer l’unique Dieu, suprême et vrai</a:t>
            </a:r>
            <a:r>
              <a:rPr lang="fr-FR" sz="4400" dirty="0" smtClean="0"/>
              <a:t>».			</a:t>
            </a:r>
            <a:r>
              <a:rPr lang="fr-FR" sz="4400" dirty="0" smtClean="0"/>
              <a:t>	                (</a:t>
            </a:r>
            <a:r>
              <a:rPr lang="fr-FR" sz="4400" i="1" dirty="0" smtClean="0"/>
              <a:t>De </a:t>
            </a:r>
            <a:r>
              <a:rPr lang="fr-FR" sz="4400" i="1" dirty="0" err="1" smtClean="0"/>
              <a:t>civitate</a:t>
            </a:r>
            <a:r>
              <a:rPr lang="fr-FR" sz="4400" i="1" dirty="0" smtClean="0"/>
              <a:t> Dei</a:t>
            </a:r>
            <a:r>
              <a:rPr lang="fr-FR" sz="4400" dirty="0" smtClean="0"/>
              <a:t> 19,17)</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dirty="0" smtClean="0"/>
              <a:t>Basilique Saint Augustin d’Annaba</a:t>
            </a:r>
            <a:endParaRPr lang="fr-FR" dirty="0"/>
          </a:p>
        </p:txBody>
      </p:sp>
      <p:pic>
        <p:nvPicPr>
          <p:cNvPr id="4" name="Espace réservé du contenu 3" descr="9c20996cd5a969ba409262daa1954f23.jpg"/>
          <p:cNvPicPr>
            <a:picLocks noGrp="1" noChangeAspect="1"/>
          </p:cNvPicPr>
          <p:nvPr>
            <p:ph idx="1"/>
          </p:nvPr>
        </p:nvPicPr>
        <p:blipFill>
          <a:blip r:embed="rId2"/>
          <a:srcRect l="-10610" r="-10610"/>
          <a:stretch>
            <a:fillRect/>
          </a:stretch>
        </p:blipFill>
        <p:spPr>
          <a:xfrm>
            <a:off x="-519708" y="1355024"/>
            <a:ext cx="10006112" cy="550297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628240"/>
          </a:xfrm>
        </p:spPr>
        <p:txBody>
          <a:bodyPr>
            <a:normAutofit fontScale="92500"/>
          </a:bodyPr>
          <a:lstStyle/>
          <a:p>
            <a:pPr>
              <a:buNone/>
            </a:pPr>
            <a:r>
              <a:rPr lang="fr-FR" sz="4000" b="1" dirty="0" smtClean="0"/>
              <a:t>« </a:t>
            </a:r>
            <a:r>
              <a:rPr lang="fr-FR" sz="4000" b="1" i="1" dirty="0" smtClean="0"/>
              <a:t>Sache donc où est l’accord parfait, mais ne va pas au dehors, cherche en toi-même ; la vérité réside dans l’homme intérieur ; et si ta nature te paraît trop inconstante, élève-toi plus haut. Mais souviens-toi que t’élever au-dessus de toi c’est t’élever au-dessus de la raison. Monte donc jusqu’au foyer où s’allume le flambeau de cette raison.</a:t>
            </a:r>
            <a:r>
              <a:rPr lang="fr-FR" sz="4000" b="1" dirty="0" smtClean="0"/>
              <a:t> » 			</a:t>
            </a:r>
            <a:r>
              <a:rPr lang="fr-FR" sz="4000" b="1" dirty="0" smtClean="0"/>
              <a:t>	</a:t>
            </a:r>
          </a:p>
          <a:p>
            <a:pPr>
              <a:buNone/>
            </a:pPr>
            <a:endParaRPr lang="fr-FR" sz="4000" b="1" dirty="0" smtClean="0"/>
          </a:p>
          <a:p>
            <a:pPr>
              <a:buNone/>
            </a:pPr>
            <a:r>
              <a:rPr lang="fr-FR" sz="4000" b="1" dirty="0" smtClean="0"/>
              <a:t>								(</a:t>
            </a:r>
            <a:r>
              <a:rPr lang="fr-FR" sz="4000" b="1" i="1" dirty="0" smtClean="0"/>
              <a:t>De la Vraie religion</a:t>
            </a:r>
            <a:r>
              <a:rPr lang="fr-FR" sz="4000" b="1" dirty="0" smtClean="0"/>
              <a:t>, 39, 72)</a:t>
            </a:r>
            <a:endParaRPr lang="fr-FR" sz="4000" dirty="0" smtClean="0"/>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20000"/>
          </a:bodyPr>
          <a:lstStyle/>
          <a:p>
            <a:pPr fontAlgn="base">
              <a:buNone/>
            </a:pPr>
            <a:r>
              <a:rPr lang="fr-FR" b="1" i="1" dirty="0" smtClean="0"/>
              <a:t>Pour écouter le fond de ton être, il y a toujours Quelqu’un !</a:t>
            </a:r>
            <a:endParaRPr lang="fr-FR" dirty="0" smtClean="0"/>
          </a:p>
          <a:p>
            <a:pPr fontAlgn="base">
              <a:buNone/>
            </a:pPr>
            <a:r>
              <a:rPr lang="fr-FR" b="1" dirty="0" smtClean="0"/>
              <a:t>							(</a:t>
            </a:r>
            <a:r>
              <a:rPr lang="fr-FR" b="1" i="1" dirty="0" smtClean="0"/>
              <a:t>Discours sur les psaumes</a:t>
            </a:r>
            <a:r>
              <a:rPr lang="fr-FR" b="1" dirty="0" smtClean="0"/>
              <a:t>, 102, 2</a:t>
            </a:r>
            <a:r>
              <a:rPr lang="fr-FR" b="1" dirty="0" smtClean="0"/>
              <a:t>)</a:t>
            </a:r>
          </a:p>
          <a:p>
            <a:pPr fontAlgn="base">
              <a:buNone/>
            </a:pPr>
            <a:endParaRPr lang="fr-FR" dirty="0" smtClean="0"/>
          </a:p>
          <a:p>
            <a:pPr fontAlgn="base">
              <a:buNone/>
            </a:pPr>
            <a:r>
              <a:rPr lang="fr-FR" b="1" i="1" dirty="0" smtClean="0"/>
              <a:t>Rentre en ton cœur, c’est là que tu verras ce que tu pressentais de Dieu car c’est là qu’est l’image de Dieu. Dans l’homme intérieur habite le Christ, dans l’homme intérieur, l’homme est renouvelé à l’image de Dieu et connaît son Créateur à travers son image.</a:t>
            </a:r>
            <a:endParaRPr lang="fr-FR" dirty="0" smtClean="0"/>
          </a:p>
          <a:p>
            <a:pPr fontAlgn="base">
              <a:buNone/>
            </a:pPr>
            <a:r>
              <a:rPr lang="fr-FR" b="1" dirty="0" smtClean="0"/>
              <a:t>										</a:t>
            </a:r>
            <a:r>
              <a:rPr lang="fr-FR" b="1" i="1" dirty="0" smtClean="0"/>
              <a:t>Tr. </a:t>
            </a:r>
            <a:r>
              <a:rPr lang="fr-FR" b="1" i="1" dirty="0" err="1" smtClean="0"/>
              <a:t>Jn</a:t>
            </a:r>
            <a:r>
              <a:rPr lang="fr-FR" b="1" i="1" dirty="0" smtClean="0"/>
              <a:t>,</a:t>
            </a:r>
            <a:r>
              <a:rPr lang="fr-FR" b="1" dirty="0" smtClean="0"/>
              <a:t> 18, 10</a:t>
            </a:r>
            <a:endParaRPr lang="fr-FR" dirty="0" smtClean="0"/>
          </a:p>
          <a:p>
            <a:pPr fontAlgn="base">
              <a:buNone/>
            </a:pPr>
            <a:r>
              <a:rPr lang="fr-FR" b="1" i="1" dirty="0" smtClean="0"/>
              <a:t>Tu cherches un haut lieu, un lieu sacré, c’est en toi qu’il faut élever un temple à Dieu. </a:t>
            </a:r>
            <a:endParaRPr lang="fr-FR" dirty="0" smtClean="0"/>
          </a:p>
          <a:p>
            <a:pPr fontAlgn="base">
              <a:buNone/>
            </a:pPr>
            <a:r>
              <a:rPr lang="fr-FR" b="1" dirty="0" smtClean="0"/>
              <a:t>	</a:t>
            </a:r>
            <a:r>
              <a:rPr lang="fr-FR" b="1" dirty="0" smtClean="0"/>
              <a:t>								</a:t>
            </a:r>
            <a:r>
              <a:rPr lang="fr-FR" b="1" i="1" dirty="0" smtClean="0"/>
              <a:t>Tr ; </a:t>
            </a:r>
            <a:r>
              <a:rPr lang="fr-FR" b="1" i="1" dirty="0" err="1" smtClean="0"/>
              <a:t>Jn</a:t>
            </a:r>
            <a:r>
              <a:rPr lang="fr-FR" b="1" i="1" dirty="0" smtClean="0"/>
              <a:t>,</a:t>
            </a:r>
            <a:r>
              <a:rPr lang="fr-FR" b="1" dirty="0" smtClean="0"/>
              <a:t> 15, 25 </a:t>
            </a:r>
            <a:endParaRPr lang="fr-FR" dirty="0" smtClean="0"/>
          </a:p>
          <a:p>
            <a:pPr fontAlgn="base">
              <a:buNone/>
            </a:pPr>
            <a:r>
              <a:rPr lang="fr-FR" b="1" i="1" dirty="0" smtClean="0"/>
              <a:t>Croire à ses réalités qui sont en nous aussi présentes que chacun est présent à soi-même</a:t>
            </a:r>
            <a:endParaRPr lang="fr-FR" dirty="0" smtClean="0"/>
          </a:p>
          <a:p>
            <a:pPr fontAlgn="base">
              <a:buNone/>
            </a:pPr>
            <a:r>
              <a:rPr lang="fr-FR" b="1" dirty="0" smtClean="0"/>
              <a:t>										</a:t>
            </a:r>
            <a:r>
              <a:rPr lang="fr-FR" b="1" i="1" dirty="0" smtClean="0"/>
              <a:t>Lettre</a:t>
            </a:r>
            <a:r>
              <a:rPr lang="fr-FR" b="1" dirty="0" smtClean="0"/>
              <a:t> 4,2</a:t>
            </a:r>
            <a:endParaRPr lang="fr-FR" dirty="0" smtClean="0"/>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686800" cy="6126163"/>
          </a:xfrm>
        </p:spPr>
        <p:txBody>
          <a:bodyPr>
            <a:normAutofit fontScale="92500"/>
          </a:bodyPr>
          <a:lstStyle/>
          <a:p>
            <a:pPr>
              <a:buNone/>
            </a:pPr>
            <a:r>
              <a:rPr lang="fr-FR" sz="4000" b="1" dirty="0" smtClean="0"/>
              <a:t>« </a:t>
            </a:r>
            <a:r>
              <a:rPr lang="fr-FR" sz="4000" b="1" i="1" dirty="0" smtClean="0"/>
              <a:t>Tu nous as faits pour toi, et notre cœur est inquiet jusqu’à ce qu’il repose en toi.</a:t>
            </a:r>
            <a:r>
              <a:rPr lang="fr-FR" sz="4000" b="1" dirty="0" smtClean="0"/>
              <a:t> » 								</a:t>
            </a:r>
            <a:r>
              <a:rPr lang="fr-FR" sz="4000" b="1" dirty="0" smtClean="0"/>
              <a:t>	             								(</a:t>
            </a:r>
            <a:r>
              <a:rPr lang="fr-FR" sz="4000" b="1" i="1" dirty="0" smtClean="0"/>
              <a:t>Confessions, </a:t>
            </a:r>
            <a:r>
              <a:rPr lang="fr-FR" sz="4000" b="1" dirty="0" smtClean="0"/>
              <a:t>I, 1,1</a:t>
            </a:r>
            <a:r>
              <a:rPr lang="fr-FR" sz="4000" b="1" dirty="0" smtClean="0"/>
              <a:t>)</a:t>
            </a:r>
          </a:p>
          <a:p>
            <a:pPr>
              <a:buNone/>
            </a:pPr>
            <a:r>
              <a:rPr lang="fr-FR" sz="4000" b="1" dirty="0" smtClean="0"/>
              <a:t>« </a:t>
            </a:r>
            <a:r>
              <a:rPr lang="fr-FR" sz="4000" b="1" i="1" dirty="0" smtClean="0"/>
              <a:t>Toi, en effet, reconnaît saint Augustin  en s’adressant directement à Dieu, tu étais intérieur à l’intimité, supérieur aux sommités de mon âme </a:t>
            </a:r>
            <a:r>
              <a:rPr lang="fr-FR" sz="4000" b="1" dirty="0" smtClean="0"/>
              <a:t>» (</a:t>
            </a:r>
            <a:r>
              <a:rPr lang="fr-FR" sz="4000" b="1" i="1" dirty="0" err="1" smtClean="0"/>
              <a:t>interior</a:t>
            </a:r>
            <a:r>
              <a:rPr lang="fr-FR" sz="4000" b="1" i="1" dirty="0" smtClean="0"/>
              <a:t> </a:t>
            </a:r>
            <a:r>
              <a:rPr lang="fr-FR" sz="4000" b="1" i="1" dirty="0" err="1" smtClean="0"/>
              <a:t>intimo</a:t>
            </a:r>
            <a:r>
              <a:rPr lang="fr-FR" sz="4000" b="1" i="1" dirty="0" smtClean="0"/>
              <a:t> </a:t>
            </a:r>
            <a:r>
              <a:rPr lang="fr-FR" sz="4000" b="1" i="1" dirty="0" err="1" smtClean="0"/>
              <a:t>meo</a:t>
            </a:r>
            <a:r>
              <a:rPr lang="fr-FR" sz="4000" b="1" i="1" dirty="0" smtClean="0"/>
              <a:t> et </a:t>
            </a:r>
            <a:r>
              <a:rPr lang="fr-FR" sz="4000" b="1" i="1" dirty="0" err="1" smtClean="0"/>
              <a:t>superior</a:t>
            </a:r>
            <a:r>
              <a:rPr lang="fr-FR" sz="4000" b="1" i="1" dirty="0" smtClean="0"/>
              <a:t> </a:t>
            </a:r>
            <a:r>
              <a:rPr lang="fr-FR" sz="4000" b="1" i="1" dirty="0" err="1" smtClean="0"/>
              <a:t>summo</a:t>
            </a:r>
            <a:r>
              <a:rPr lang="fr-FR" sz="4000" b="1" i="1" dirty="0" smtClean="0"/>
              <a:t> </a:t>
            </a:r>
            <a:r>
              <a:rPr lang="fr-FR" sz="4000" b="1" i="1" dirty="0" err="1" smtClean="0"/>
              <a:t>meo</a:t>
            </a:r>
            <a:r>
              <a:rPr lang="fr-FR" sz="4000" b="1" dirty="0" smtClean="0"/>
              <a:t>) ; 	</a:t>
            </a:r>
            <a:r>
              <a:rPr lang="fr-FR" sz="4000" b="1" dirty="0" smtClean="0"/>
              <a:t>								</a:t>
            </a:r>
            <a:r>
              <a:rPr lang="fr-FR" sz="4000" b="1" dirty="0" smtClean="0"/>
              <a:t>(</a:t>
            </a:r>
            <a:r>
              <a:rPr lang="fr-FR" sz="4000" b="1" i="1" dirty="0" smtClean="0"/>
              <a:t>Confessions, </a:t>
            </a:r>
            <a:r>
              <a:rPr lang="fr-FR" sz="4000" b="1" dirty="0" smtClean="0"/>
              <a:t>III, 6,11) </a:t>
            </a:r>
          </a:p>
          <a:p>
            <a:pPr>
              <a:buNone/>
            </a:pP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686800" cy="6126163"/>
          </a:xfrm>
        </p:spPr>
        <p:txBody>
          <a:bodyPr>
            <a:normAutofit/>
          </a:bodyPr>
          <a:lstStyle/>
          <a:p>
            <a:pPr>
              <a:buNone/>
            </a:pPr>
            <a:endParaRPr lang="fr-FR" sz="4400" b="1" dirty="0" smtClean="0"/>
          </a:p>
          <a:p>
            <a:pPr>
              <a:buNone/>
            </a:pPr>
            <a:r>
              <a:rPr lang="fr-FR" sz="4400" b="1" dirty="0" smtClean="0"/>
              <a:t>«</a:t>
            </a:r>
            <a:r>
              <a:rPr lang="fr-FR" sz="4400" b="1" dirty="0" smtClean="0"/>
              <a:t> </a:t>
            </a:r>
            <a:r>
              <a:rPr lang="fr-FR" sz="4400" b="1" i="1" dirty="0" smtClean="0"/>
              <a:t>où étais-je, quand je te cherchais ? Tu étais devant moi ; mais, absent de moi-même et ne me trouvant pas, que j’étais loin de te trouver ! </a:t>
            </a:r>
            <a:r>
              <a:rPr lang="fr-FR" sz="4400" b="1" dirty="0" smtClean="0"/>
              <a:t>»</a:t>
            </a:r>
            <a:r>
              <a:rPr lang="fr-FR" sz="4400" b="1" dirty="0" smtClean="0"/>
              <a:t> </a:t>
            </a:r>
          </a:p>
          <a:p>
            <a:pPr>
              <a:buNone/>
            </a:pPr>
            <a:endParaRPr lang="fr-FR" sz="4400" b="1" dirty="0" smtClean="0"/>
          </a:p>
          <a:p>
            <a:pPr>
              <a:buNone/>
            </a:pPr>
            <a:r>
              <a:rPr lang="fr-FR" sz="4400" b="1" dirty="0" smtClean="0"/>
              <a:t>									(</a:t>
            </a:r>
            <a:r>
              <a:rPr lang="fr-FR" sz="4400" b="1" i="1" dirty="0" err="1" smtClean="0"/>
              <a:t>Confessions,</a:t>
            </a:r>
            <a:r>
              <a:rPr lang="fr-FR" sz="4400" b="1" dirty="0" err="1" smtClean="0"/>
              <a:t>V</a:t>
            </a:r>
            <a:r>
              <a:rPr lang="fr-FR" sz="4400" b="1" dirty="0" smtClean="0"/>
              <a:t>, 2,2)</a:t>
            </a:r>
          </a:p>
          <a:p>
            <a:pPr>
              <a:buNone/>
            </a:pP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516841"/>
          </a:xfrm>
        </p:spPr>
        <p:txBody>
          <a:bodyPr>
            <a:normAutofit/>
          </a:bodyPr>
          <a:lstStyle/>
          <a:p>
            <a:pPr>
              <a:buNone/>
            </a:pPr>
            <a:endParaRPr lang="fr-FR" b="1" dirty="0" smtClean="0"/>
          </a:p>
          <a:p>
            <a:pPr>
              <a:buNone/>
            </a:pPr>
            <a:endParaRPr lang="fr-FR" b="1" dirty="0" smtClean="0"/>
          </a:p>
          <a:p>
            <a:pPr>
              <a:buNone/>
            </a:pPr>
            <a:endParaRPr lang="fr-FR" b="1" dirty="0" smtClean="0"/>
          </a:p>
          <a:p>
            <a:pPr>
              <a:buNone/>
            </a:pPr>
            <a:r>
              <a:rPr lang="fr-FR" sz="4400" b="1" dirty="0" smtClean="0"/>
              <a:t>«</a:t>
            </a:r>
            <a:r>
              <a:rPr lang="fr-FR" sz="4400" b="1" dirty="0" smtClean="0"/>
              <a:t> </a:t>
            </a:r>
            <a:r>
              <a:rPr lang="fr-FR" sz="4400" b="1" i="1" dirty="0" smtClean="0"/>
              <a:t>Nous sommes devenus le Christ.</a:t>
            </a:r>
            <a:r>
              <a:rPr lang="fr-FR" sz="4400" b="1" i="1" dirty="0" smtClean="0"/>
              <a:t> </a:t>
            </a:r>
          </a:p>
          <a:p>
            <a:pPr>
              <a:buNone/>
            </a:pPr>
            <a:r>
              <a:rPr lang="fr-FR" sz="4400" b="1" i="1" dirty="0" smtClean="0"/>
              <a:t>Car </a:t>
            </a:r>
            <a:r>
              <a:rPr lang="fr-FR" sz="4400" b="1" i="1" dirty="0" smtClean="0"/>
              <a:t>s’il est notre chef, nous sommes ses membres ; nous composons, lui et nous, son humanité tout entière. </a:t>
            </a:r>
            <a:r>
              <a:rPr lang="fr-FR" sz="4400" b="1" dirty="0" smtClean="0"/>
              <a:t>» 									</a:t>
            </a:r>
            <a:r>
              <a:rPr lang="fr-FR" sz="4400" b="1" dirty="0" smtClean="0"/>
              <a:t>	</a:t>
            </a:r>
          </a:p>
          <a:p>
            <a:pPr>
              <a:buNone/>
            </a:pPr>
            <a:endParaRPr lang="fr-FR" sz="4400" b="1" dirty="0" smtClean="0"/>
          </a:p>
          <a:p>
            <a:pPr>
              <a:buNone/>
            </a:pPr>
            <a:r>
              <a:rPr lang="fr-FR" sz="4400" b="1" dirty="0" smtClean="0"/>
              <a:t>								(</a:t>
            </a:r>
            <a:r>
              <a:rPr lang="fr-FR" sz="4400" b="1" i="1" dirty="0" smtClean="0"/>
              <a:t>La Cité de Dieu</a:t>
            </a:r>
            <a:r>
              <a:rPr lang="fr-FR" sz="4400" b="1" dirty="0" smtClean="0"/>
              <a:t>, X, 32, 2)</a:t>
            </a:r>
          </a:p>
          <a:p>
            <a:pPr>
              <a:buNone/>
            </a:pP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686800" cy="6126163"/>
          </a:xfrm>
        </p:spPr>
        <p:txBody>
          <a:bodyPr>
            <a:normAutofit fontScale="92500"/>
          </a:bodyPr>
          <a:lstStyle/>
          <a:p>
            <a:pPr>
              <a:buNone/>
            </a:pPr>
            <a:r>
              <a:rPr lang="fr-FR" sz="4400" b="1" dirty="0" smtClean="0"/>
              <a:t>« </a:t>
            </a:r>
            <a:r>
              <a:rPr lang="fr-FR" sz="4400" b="1" i="1" dirty="0" smtClean="0"/>
              <a:t>prie pour nous, prie en nous, et reçoit nos prières. Il prie pour nous comme notre prêtre, il prie en nous comme notre chef, il reçoit nos prières comme notre Dieu. Reconnaissons donc que simultanément nous parlons en lui et qu’il parle en nous.</a:t>
            </a:r>
            <a:r>
              <a:rPr lang="fr-FR" sz="4400" b="1" dirty="0" smtClean="0"/>
              <a:t> » 					</a:t>
            </a:r>
            <a:r>
              <a:rPr lang="fr-FR" sz="4400" b="1" dirty="0" smtClean="0"/>
              <a:t>	</a:t>
            </a:r>
          </a:p>
          <a:p>
            <a:pPr>
              <a:buNone/>
            </a:pPr>
            <a:r>
              <a:rPr lang="fr-FR" sz="4400" b="1" dirty="0" smtClean="0"/>
              <a:t>							</a:t>
            </a:r>
          </a:p>
          <a:p>
            <a:pPr>
              <a:buNone/>
            </a:pPr>
            <a:r>
              <a:rPr lang="fr-FR" sz="4400" b="1" dirty="0" smtClean="0"/>
              <a:t>				(</a:t>
            </a:r>
            <a:r>
              <a:rPr lang="fr-FR" sz="4400" b="1" i="1" dirty="0" smtClean="0"/>
              <a:t>Discours sur les psaumes</a:t>
            </a:r>
            <a:r>
              <a:rPr lang="fr-FR" sz="4400" b="1" dirty="0" smtClean="0"/>
              <a:t>, 85, 2)</a:t>
            </a:r>
          </a:p>
          <a:p>
            <a:pPr>
              <a:buNone/>
            </a:pP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lnSpcReduction="10000"/>
          </a:bodyPr>
          <a:lstStyle/>
          <a:p>
            <a:pPr>
              <a:buNone/>
            </a:pPr>
            <a:r>
              <a:rPr lang="fr-FR" b="1" dirty="0" smtClean="0"/>
              <a:t>« </a:t>
            </a:r>
            <a:r>
              <a:rPr lang="fr-FR" b="1" i="1" dirty="0" smtClean="0"/>
              <a:t>Je t’ai aimée très tard, beauté si ancienne, beauté si nouvelle, je t’ai aimée très tard. Eh quoi ! tu étais au-dedans, moi au-dehors de moi-même ; et c’est au-dehors que je te cherchais ; et je poursuivais de ma laideur la beauté de tes créatures. Tu étais avec moi, et je n’étais pas avec toi, retenu loin de toi par tout ce qui, sans toi, ne serait que néant. Tu m’appelais, et voilà que ton cri force la surdité de mon oreille ; ta splendeur rayonne, elle chasse mon aveuglement ; ton parfum, je le respire, et voilà que je soupire pour toi ; je t’ai goûtée, et me voilà dévoré de faim et de soif ; tu m’as touché, et je brûle du désir de ta paix</a:t>
            </a:r>
            <a:r>
              <a:rPr lang="fr-FR" b="1" dirty="0" smtClean="0"/>
              <a:t>. »							</a:t>
            </a:r>
            <a:r>
              <a:rPr lang="fr-FR" b="1" dirty="0" smtClean="0"/>
              <a:t>																					(</a:t>
            </a:r>
            <a:r>
              <a:rPr lang="fr-FR" b="1" i="1" dirty="0" smtClean="0"/>
              <a:t>Confessions, </a:t>
            </a:r>
            <a:r>
              <a:rPr lang="fr-FR" b="1" dirty="0" smtClean="0"/>
              <a:t>X, 27, 38)</a:t>
            </a:r>
          </a:p>
          <a:p>
            <a:pPr>
              <a:buNone/>
            </a:pP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unnamed-8.jpg"/>
          <p:cNvPicPr>
            <a:picLocks noGrp="1" noChangeAspect="1"/>
          </p:cNvPicPr>
          <p:nvPr>
            <p:ph idx="1"/>
          </p:nvPr>
        </p:nvPicPr>
        <p:blipFill>
          <a:blip r:embed="rId2"/>
          <a:srcRect l="-99674" r="-99674"/>
          <a:stretch>
            <a:fillRect/>
          </a:stretch>
        </p:blipFill>
        <p:spPr>
          <a:xfrm>
            <a:off x="802569" y="0"/>
            <a:ext cx="12329919" cy="6780980"/>
          </a:xfrm>
        </p:spPr>
      </p:pic>
      <p:sp>
        <p:nvSpPr>
          <p:cNvPr id="3" name="ZoneTexte 2"/>
          <p:cNvSpPr txBox="1"/>
          <p:nvPr/>
        </p:nvSpPr>
        <p:spPr>
          <a:xfrm>
            <a:off x="178671" y="2428498"/>
            <a:ext cx="4790642" cy="2123658"/>
          </a:xfrm>
          <a:prstGeom prst="rect">
            <a:avLst/>
          </a:prstGeom>
          <a:noFill/>
        </p:spPr>
        <p:txBody>
          <a:bodyPr wrap="square" rtlCol="0">
            <a:spAutoFit/>
          </a:bodyPr>
          <a:lstStyle/>
          <a:p>
            <a:r>
              <a:rPr lang="fr-FR" sz="4400" b="1" i="1" dirty="0" smtClean="0"/>
              <a:t>Les</a:t>
            </a:r>
            <a:r>
              <a:rPr lang="fr-FR" sz="4400" b="1" dirty="0" smtClean="0"/>
              <a:t> </a:t>
            </a:r>
            <a:r>
              <a:rPr lang="fr-FR" sz="4400" b="1" i="1" dirty="0" smtClean="0"/>
              <a:t>Confessions</a:t>
            </a:r>
          </a:p>
          <a:p>
            <a:r>
              <a:rPr lang="fr-FR" sz="4400" b="1" dirty="0" smtClean="0"/>
              <a:t>13 livres  écrits entre 397 et 400</a:t>
            </a:r>
            <a:endParaRPr lang="fr-FR" sz="4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descr="9782020220644.jpg"/>
          <p:cNvPicPr>
            <a:picLocks noChangeAspect="1"/>
          </p:cNvPicPr>
          <p:nvPr/>
        </p:nvPicPr>
        <p:blipFill>
          <a:blip r:embed="rId2"/>
          <a:stretch>
            <a:fillRect/>
          </a:stretch>
        </p:blipFill>
        <p:spPr>
          <a:xfrm>
            <a:off x="4731557" y="0"/>
            <a:ext cx="4041601" cy="6655170"/>
          </a:xfrm>
          <a:prstGeom prst="rect">
            <a:avLst/>
          </a:prstGeom>
        </p:spPr>
      </p:pic>
      <p:sp>
        <p:nvSpPr>
          <p:cNvPr id="6" name="ZoneTexte 5"/>
          <p:cNvSpPr txBox="1"/>
          <p:nvPr/>
        </p:nvSpPr>
        <p:spPr>
          <a:xfrm>
            <a:off x="389936" y="389897"/>
            <a:ext cx="3921642" cy="2554545"/>
          </a:xfrm>
          <a:prstGeom prst="rect">
            <a:avLst/>
          </a:prstGeom>
          <a:noFill/>
        </p:spPr>
        <p:txBody>
          <a:bodyPr wrap="square" rtlCol="0">
            <a:spAutoFit/>
          </a:bodyPr>
          <a:lstStyle/>
          <a:p>
            <a:r>
              <a:rPr lang="fr-FR" sz="4000" b="1" i="1" dirty="0" smtClean="0"/>
              <a:t>La cité de Dieu</a:t>
            </a:r>
            <a:r>
              <a:rPr lang="fr-FR" sz="4000" b="1" dirty="0" smtClean="0"/>
              <a:t>, est composé de 22 livres et est écrit de 413 à 426</a:t>
            </a:r>
            <a:endParaRPr lang="fr-FR" sz="4000" b="1"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20497106597.jpg"/>
          <p:cNvPicPr>
            <a:picLocks noGrp="1" noChangeAspect="1"/>
          </p:cNvPicPr>
          <p:nvPr>
            <p:ph idx="1"/>
          </p:nvPr>
        </p:nvPicPr>
        <p:blipFill>
          <a:blip r:embed="rId2"/>
          <a:srcRect l="-71221" r="-71221"/>
          <a:stretch>
            <a:fillRect/>
          </a:stretch>
        </p:blipFill>
        <p:spPr>
          <a:xfrm>
            <a:off x="802154" y="136350"/>
            <a:ext cx="11784007" cy="6480750"/>
          </a:xfrm>
        </p:spPr>
      </p:pic>
      <p:sp>
        <p:nvSpPr>
          <p:cNvPr id="5" name="ZoneTexte 4"/>
          <p:cNvSpPr txBox="1"/>
          <p:nvPr/>
        </p:nvSpPr>
        <p:spPr>
          <a:xfrm>
            <a:off x="200540" y="412177"/>
            <a:ext cx="4021910" cy="3477875"/>
          </a:xfrm>
          <a:prstGeom prst="rect">
            <a:avLst/>
          </a:prstGeom>
          <a:noFill/>
        </p:spPr>
        <p:txBody>
          <a:bodyPr wrap="square" rtlCol="0">
            <a:spAutoFit/>
          </a:bodyPr>
          <a:lstStyle/>
          <a:p>
            <a:r>
              <a:rPr lang="fr-FR" sz="4400" b="1" i="1" dirty="0" smtClean="0"/>
              <a:t>De la Trinité</a:t>
            </a:r>
            <a:r>
              <a:rPr lang="fr-FR" sz="4400" b="1" dirty="0" smtClean="0"/>
              <a:t>, composé de 15 livres  et écrit entre 399 et 412 puis 420.</a:t>
            </a:r>
            <a:endParaRPr lang="fr-FR" sz="4400" b="1"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Eglise d’Annaba</a:t>
            </a:r>
            <a:endParaRPr lang="fr-FR" dirty="0"/>
          </a:p>
        </p:txBody>
      </p:sp>
      <p:pic>
        <p:nvPicPr>
          <p:cNvPr id="4" name="Espace réservé du contenu 3" descr="church_in_annaba.jpg"/>
          <p:cNvPicPr>
            <a:picLocks noGrp="1" noChangeAspect="1"/>
          </p:cNvPicPr>
          <p:nvPr>
            <p:ph idx="1"/>
          </p:nvPr>
        </p:nvPicPr>
        <p:blipFill>
          <a:blip r:embed="rId2"/>
          <a:srcRect l="-86373" r="-86373"/>
          <a:stretch>
            <a:fillRect/>
          </a:stretch>
        </p:blip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M02851211099-large.jpg"/>
          <p:cNvPicPr>
            <a:picLocks noGrp="1" noChangeAspect="1"/>
          </p:cNvPicPr>
          <p:nvPr>
            <p:ph idx="1"/>
          </p:nvPr>
        </p:nvPicPr>
        <p:blipFill>
          <a:blip r:embed="rId2"/>
          <a:srcRect l="-106623" r="-106623"/>
          <a:stretch>
            <a:fillRect/>
          </a:stretch>
        </p:blipFill>
        <p:spPr>
          <a:xfrm>
            <a:off x="1121842" y="274638"/>
            <a:ext cx="10639882" cy="5851525"/>
          </a:xfr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686800" cy="6126163"/>
          </a:xfrm>
        </p:spPr>
        <p:txBody>
          <a:bodyPr>
            <a:normAutofit/>
          </a:bodyPr>
          <a:lstStyle/>
          <a:p>
            <a:pPr>
              <a:buNone/>
            </a:pPr>
            <a:r>
              <a:rPr lang="fr-FR" sz="4000" b="1" dirty="0" smtClean="0"/>
              <a:t>Définition du Donatisme</a:t>
            </a:r>
            <a:endParaRPr lang="fr-FR" sz="4000" b="1" dirty="0"/>
          </a:p>
        </p:txBody>
      </p:sp>
      <p:sp>
        <p:nvSpPr>
          <p:cNvPr id="4" name="Rectangle 3"/>
          <p:cNvSpPr/>
          <p:nvPr/>
        </p:nvSpPr>
        <p:spPr>
          <a:xfrm>
            <a:off x="0" y="724093"/>
            <a:ext cx="9144000" cy="6001642"/>
          </a:xfrm>
          <a:prstGeom prst="rect">
            <a:avLst/>
          </a:prstGeom>
        </p:spPr>
        <p:txBody>
          <a:bodyPr wrap="square">
            <a:spAutoFit/>
          </a:bodyPr>
          <a:lstStyle/>
          <a:p>
            <a:pPr>
              <a:spcAft>
                <a:spcPts val="0"/>
              </a:spcAft>
            </a:pPr>
            <a:r>
              <a:rPr lang="fr-FR" sz="3200" b="1" dirty="0" smtClean="0">
                <a:solidFill>
                  <a:srgbClr val="FFFFFF"/>
                </a:solidFill>
                <a:latin typeface="Helvetica"/>
                <a:ea typeface="Cambria"/>
                <a:cs typeface="Times New Roman"/>
              </a:rPr>
              <a:t>Le donatisme est une doctrine chrétienne jugée </a:t>
            </a:r>
            <a:r>
              <a:rPr lang="fr-FR" sz="3200" b="1" i="1" dirty="0" smtClean="0">
                <a:solidFill>
                  <a:srgbClr val="FFFFFF"/>
                </a:solidFill>
                <a:latin typeface="Helvetica"/>
                <a:ea typeface="Cambria"/>
                <a:cs typeface="Times New Roman"/>
              </a:rPr>
              <a:t>a posteriori</a:t>
            </a:r>
            <a:r>
              <a:rPr lang="fr-FR" sz="3200" b="1" dirty="0" smtClean="0">
                <a:solidFill>
                  <a:srgbClr val="FFFFFF"/>
                </a:solidFill>
                <a:latin typeface="Helvetica"/>
                <a:ea typeface="Cambria"/>
                <a:cs typeface="Times New Roman"/>
              </a:rPr>
              <a:t> schismatique puis hérétique par l'Église, doctrine qui prit son essor dans le </a:t>
            </a:r>
            <a:r>
              <a:rPr lang="fr-FR" sz="3200" b="1" dirty="0" smtClean="0">
                <a:solidFill>
                  <a:srgbClr val="FFFFFF"/>
                </a:solidFill>
                <a:latin typeface="Helvetica"/>
                <a:ea typeface="Cambria"/>
                <a:cs typeface="Times New Roman"/>
              </a:rPr>
              <a:t>diocèse d'Afrique romaine</a:t>
            </a:r>
            <a:r>
              <a:rPr lang="fr-FR" sz="3200" b="1" dirty="0" smtClean="0">
                <a:solidFill>
                  <a:srgbClr val="FFFFFF"/>
                </a:solidFill>
                <a:latin typeface="Helvetica"/>
                <a:ea typeface="Cambria"/>
                <a:cs typeface="Times New Roman"/>
              </a:rPr>
              <a:t> aux</a:t>
            </a:r>
            <a:r>
              <a:rPr lang="fr-FR" sz="3200" b="1" dirty="0" smtClean="0">
                <a:solidFill>
                  <a:srgbClr val="FFFFFF"/>
                </a:solidFill>
                <a:latin typeface="Helvetica"/>
                <a:ea typeface="Cambria"/>
                <a:cs typeface="Times New Roman"/>
              </a:rPr>
              <a:t> IVème et Vème </a:t>
            </a:r>
            <a:r>
              <a:rPr lang="fr-FR" sz="3200" b="1" dirty="0" smtClean="0">
                <a:solidFill>
                  <a:srgbClr val="FFFFFF"/>
                </a:solidFill>
                <a:latin typeface="Helvetica"/>
                <a:ea typeface="Cambria"/>
                <a:cs typeface="Times New Roman"/>
              </a:rPr>
              <a:t>siècles. Elle tire son nom de </a:t>
            </a:r>
            <a:r>
              <a:rPr lang="fr-FR" sz="3200" b="1" dirty="0" smtClean="0">
                <a:solidFill>
                  <a:srgbClr val="FFFFFF"/>
                </a:solidFill>
                <a:latin typeface="Helvetica"/>
                <a:ea typeface="Cambria"/>
                <a:cs typeface="Times New Roman"/>
              </a:rPr>
              <a:t>Donat, </a:t>
            </a:r>
            <a:r>
              <a:rPr lang="fr-FR" sz="3200" b="1" dirty="0" smtClean="0">
                <a:solidFill>
                  <a:srgbClr val="FFFFFF"/>
                </a:solidFill>
                <a:latin typeface="Helvetica"/>
                <a:ea typeface="Cambria"/>
                <a:cs typeface="Times New Roman"/>
              </a:rPr>
              <a:t>évêque de</a:t>
            </a:r>
            <a:r>
              <a:rPr lang="fr-FR" sz="3200" b="1" dirty="0" smtClean="0">
                <a:solidFill>
                  <a:srgbClr val="FFFFFF"/>
                </a:solidFill>
                <a:latin typeface="Helvetica"/>
                <a:ea typeface="Cambria"/>
                <a:cs typeface="Times New Roman"/>
              </a:rPr>
              <a:t>  </a:t>
            </a:r>
            <a:r>
              <a:rPr lang="fr-FR" sz="3200" b="1" dirty="0" smtClean="0">
                <a:solidFill>
                  <a:srgbClr val="FFFFFF"/>
                </a:solidFill>
                <a:latin typeface="Helvetica"/>
                <a:ea typeface="Cambria"/>
                <a:cs typeface="Times New Roman"/>
              </a:rPr>
              <a:t>Numidie (</a:t>
            </a:r>
            <a:r>
              <a:rPr lang="fr-FR" sz="3200" b="1" dirty="0" err="1" smtClean="0">
                <a:solidFill>
                  <a:srgbClr val="FFFFFF"/>
                </a:solidFill>
                <a:latin typeface="Helvetica"/>
                <a:ea typeface="Cambria"/>
                <a:cs typeface="Times New Roman"/>
              </a:rPr>
              <a:t>Negrine</a:t>
            </a:r>
            <a:r>
              <a:rPr lang="fr-FR" sz="3200" b="1" dirty="0" smtClean="0">
                <a:solidFill>
                  <a:srgbClr val="FFFFFF"/>
                </a:solidFill>
                <a:latin typeface="Helvetica"/>
                <a:ea typeface="Cambria"/>
                <a:cs typeface="Times New Roman"/>
              </a:rPr>
              <a:t> </a:t>
            </a:r>
            <a:r>
              <a:rPr lang="fr-FR" sz="3200" b="1" dirty="0" smtClean="0">
                <a:solidFill>
                  <a:srgbClr val="FFFFFF"/>
                </a:solidFill>
                <a:latin typeface="Helvetica"/>
                <a:ea typeface="Cambria"/>
                <a:cs typeface="Times New Roman"/>
              </a:rPr>
              <a:t>actuelle).</a:t>
            </a:r>
            <a:endParaRPr lang="fr-FR" sz="3200" b="1" dirty="0" smtClean="0">
              <a:solidFill>
                <a:srgbClr val="FFFFFF"/>
              </a:solidFill>
              <a:latin typeface="Times New Roman"/>
              <a:ea typeface="Cambria"/>
              <a:cs typeface="Times New Roman"/>
            </a:endParaRPr>
          </a:p>
          <a:p>
            <a:pPr>
              <a:spcAft>
                <a:spcPts val="0"/>
              </a:spcAft>
            </a:pPr>
            <a:r>
              <a:rPr lang="fr-FR" sz="3200" b="1" dirty="0" smtClean="0">
                <a:solidFill>
                  <a:srgbClr val="FFFFFF"/>
                </a:solidFill>
                <a:latin typeface="Helvetica"/>
                <a:ea typeface="Cambria"/>
                <a:cs typeface="Times New Roman"/>
              </a:rPr>
              <a:t>Le principal point de désaccord des donatistes avec l’Église indivise concernait le refus de validité des sacrements délivrés par les évêques qui avaient failli lors de la persécution de Dioclétien (303-305). Cette position fut condamnée lors du concile de Rome de </a:t>
            </a:r>
            <a:r>
              <a:rPr lang="fr-FR" sz="3200" b="1" dirty="0" smtClean="0">
                <a:solidFill>
                  <a:srgbClr val="FFFFFF"/>
                </a:solidFill>
                <a:latin typeface="Helvetica"/>
                <a:ea typeface="Cambria"/>
                <a:cs typeface="Times New Roman"/>
              </a:rPr>
              <a:t>313.</a:t>
            </a:r>
            <a:endParaRPr lang="fr-FR" sz="3200" b="1" dirty="0">
              <a:solidFill>
                <a:srgbClr val="FFFFFF"/>
              </a:solidFill>
              <a:latin typeface="Times New Roman"/>
              <a:ea typeface="Cambria"/>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TolleLege.jpg"/>
          <p:cNvPicPr>
            <a:picLocks noGrp="1" noChangeAspect="1"/>
          </p:cNvPicPr>
          <p:nvPr>
            <p:ph idx="1"/>
          </p:nvPr>
        </p:nvPicPr>
        <p:blipFill>
          <a:blip r:embed="rId2"/>
          <a:srcRect l="-105267" r="-105267"/>
          <a:stretch>
            <a:fillRect/>
          </a:stretch>
        </p:blipFill>
        <p:spPr>
          <a:xfrm>
            <a:off x="870920" y="-78040"/>
            <a:ext cx="12611864" cy="6936040"/>
          </a:xfrm>
        </p:spPr>
      </p:pic>
      <p:sp>
        <p:nvSpPr>
          <p:cNvPr id="5" name="ZoneTexte 4"/>
          <p:cNvSpPr txBox="1"/>
          <p:nvPr/>
        </p:nvSpPr>
        <p:spPr>
          <a:xfrm>
            <a:off x="0" y="579275"/>
            <a:ext cx="5136015" cy="1200329"/>
          </a:xfrm>
          <a:prstGeom prst="rect">
            <a:avLst/>
          </a:prstGeom>
          <a:noFill/>
        </p:spPr>
        <p:txBody>
          <a:bodyPr wrap="square" rtlCol="0">
            <a:spAutoFit/>
          </a:bodyPr>
          <a:lstStyle/>
          <a:p>
            <a:r>
              <a:rPr lang="fr-FR" sz="3600" b="1" dirty="0" err="1" smtClean="0"/>
              <a:t>Tolle</a:t>
            </a:r>
            <a:r>
              <a:rPr lang="fr-FR" sz="3600" b="1" dirty="0" smtClean="0"/>
              <a:t>, </a:t>
            </a:r>
            <a:r>
              <a:rPr lang="fr-FR" sz="3600" b="1" dirty="0" err="1" smtClean="0"/>
              <a:t>lege</a:t>
            </a:r>
            <a:r>
              <a:rPr lang="fr-FR" sz="3600" b="1" dirty="0" smtClean="0"/>
              <a:t>, </a:t>
            </a:r>
            <a:r>
              <a:rPr lang="fr-FR" sz="3600" b="1" dirty="0" err="1" smtClean="0"/>
              <a:t>tolle</a:t>
            </a:r>
            <a:r>
              <a:rPr lang="fr-FR" sz="3600" b="1" dirty="0" smtClean="0"/>
              <a:t>, </a:t>
            </a:r>
            <a:r>
              <a:rPr lang="fr-FR" sz="3600" b="1" dirty="0" err="1" smtClean="0"/>
              <a:t>lege</a:t>
            </a:r>
            <a:r>
              <a:rPr lang="fr-FR" sz="3600" b="1" dirty="0" smtClean="0"/>
              <a:t>,</a:t>
            </a:r>
          </a:p>
          <a:p>
            <a:r>
              <a:rPr lang="fr-FR" sz="3600" b="1" dirty="0" smtClean="0"/>
              <a:t> prends, lis, prends, lis</a:t>
            </a:r>
            <a:endParaRPr lang="fr-FR" sz="3600" b="1" dirty="0"/>
          </a:p>
        </p:txBody>
      </p:sp>
      <p:sp>
        <p:nvSpPr>
          <p:cNvPr id="7" name="Rectangle 6"/>
          <p:cNvSpPr/>
          <p:nvPr/>
        </p:nvSpPr>
        <p:spPr>
          <a:xfrm>
            <a:off x="0" y="2049741"/>
            <a:ext cx="5286498" cy="5109091"/>
          </a:xfrm>
          <a:prstGeom prst="rect">
            <a:avLst/>
          </a:prstGeom>
        </p:spPr>
        <p:txBody>
          <a:bodyPr wrap="square">
            <a:spAutoFit/>
          </a:bodyPr>
          <a:lstStyle/>
          <a:p>
            <a:r>
              <a:rPr lang="fr-FR" sz="2800" b="1" dirty="0" err="1" smtClean="0"/>
              <a:t>Rm</a:t>
            </a:r>
            <a:r>
              <a:rPr lang="fr-FR" sz="2800" b="1" dirty="0" smtClean="0"/>
              <a:t> 13, 13-</a:t>
            </a:r>
            <a:r>
              <a:rPr lang="fr-FR" sz="2800" b="1" dirty="0" smtClean="0"/>
              <a:t>14 </a:t>
            </a:r>
          </a:p>
          <a:p>
            <a:endParaRPr lang="fr-FR" sz="2800" b="1" dirty="0" smtClean="0"/>
          </a:p>
          <a:p>
            <a:r>
              <a:rPr lang="fr-FR" sz="2800" b="1" dirty="0" smtClean="0"/>
              <a:t>13</a:t>
            </a:r>
            <a:r>
              <a:rPr lang="fr-FR" sz="2800" dirty="0" smtClean="0"/>
              <a:t> Conduisons-nous honnêtement, comme on le fait en plein jour, sans orgies ni beuveries, sans luxure ni débauches, sans rivalité ni jalousie</a:t>
            </a:r>
            <a:r>
              <a:rPr lang="fr-FR" sz="2800" dirty="0" smtClean="0"/>
              <a:t>,</a:t>
            </a:r>
          </a:p>
          <a:p>
            <a:endParaRPr lang="fr-FR" sz="2800" dirty="0" smtClean="0"/>
          </a:p>
          <a:p>
            <a:r>
              <a:rPr lang="fr-FR" sz="2800" b="1" dirty="0" smtClean="0"/>
              <a:t>14</a:t>
            </a:r>
            <a:r>
              <a:rPr lang="fr-FR" sz="2800" dirty="0" smtClean="0"/>
              <a:t> mais revêtez-vous du Seigneur Jésus Christ ; ne vous abandonnez pas aux préoccupations de la chair pour en satisfaire les convoitises.</a:t>
            </a:r>
          </a:p>
          <a:p>
            <a:r>
              <a:rPr lang="fr-FR" dirty="0" smtClean="0"/>
              <a:t>    </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692" y="0"/>
            <a:ext cx="8553108" cy="6126163"/>
          </a:xfrm>
        </p:spPr>
        <p:txBody>
          <a:bodyPr>
            <a:normAutofit fontScale="92500" lnSpcReduction="10000"/>
          </a:bodyPr>
          <a:lstStyle/>
          <a:p>
            <a:pPr>
              <a:buNone/>
            </a:pPr>
            <a:r>
              <a:rPr lang="fr-FR" sz="4000" b="1" dirty="0" smtClean="0"/>
              <a:t>« </a:t>
            </a:r>
            <a:r>
              <a:rPr lang="fr-FR" sz="4000" b="1" i="1" dirty="0" smtClean="0"/>
              <a:t>qu’un seul est véritablement parfait, et que les paroles du Sermon sur la montagne se réalisent en un seul, en Jésus-Christ même. Au contraire, toute l’Église, nous tous, y compris les apôtres, devons prier quotidiennement : pardonne-nous nos offenses comme nous pardonnons à ceux qui nous ont offensés</a:t>
            </a:r>
            <a:r>
              <a:rPr lang="fr-FR" sz="4000" b="1" dirty="0" smtClean="0"/>
              <a:t> ». 						</a:t>
            </a:r>
            <a:r>
              <a:rPr lang="fr-FR" sz="4000" b="1" dirty="0" smtClean="0"/>
              <a:t>									 							(</a:t>
            </a:r>
            <a:r>
              <a:rPr lang="fr-FR" sz="4000" b="1" i="1" dirty="0" err="1" smtClean="0"/>
              <a:t>Retractationes</a:t>
            </a:r>
            <a:r>
              <a:rPr lang="fr-FR" sz="4000" b="1" dirty="0" smtClean="0"/>
              <a:t>, I, 19, 2-3)</a:t>
            </a:r>
          </a:p>
          <a:p>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2054989.jpg"/>
          <p:cNvPicPr>
            <a:picLocks noChangeAspect="1"/>
          </p:cNvPicPr>
          <p:nvPr/>
        </p:nvPicPr>
        <p:blipFill>
          <a:blip r:embed="rId2"/>
          <a:stretch>
            <a:fillRect/>
          </a:stretch>
        </p:blipFill>
        <p:spPr>
          <a:xfrm>
            <a:off x="1778000" y="0"/>
            <a:ext cx="493395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carte_croix-2-c1e48.jpg"/>
          <p:cNvPicPr>
            <a:picLocks noGrp="1" noChangeAspect="1"/>
          </p:cNvPicPr>
          <p:nvPr>
            <p:ph idx="1"/>
          </p:nvPr>
        </p:nvPicPr>
        <p:blipFill>
          <a:blip r:embed="rId2"/>
          <a:srcRect l="-21207" r="-21207"/>
          <a:stretch>
            <a:fillRect/>
          </a:stretch>
        </p:blipFill>
        <p:spPr>
          <a:xfrm>
            <a:off x="-1002946" y="386561"/>
            <a:ext cx="11139258" cy="61261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Espace réservé du contenu 3" descr="1024px-Prima_tetrarchia_Diocletianus.PNG"/>
          <p:cNvPicPr>
            <a:picLocks noGrp="1" noChangeAspect="1"/>
          </p:cNvPicPr>
          <p:nvPr>
            <p:ph idx="1"/>
          </p:nvPr>
        </p:nvPicPr>
        <p:blipFill>
          <a:blip r:embed="rId2"/>
          <a:srcRect l="-13037" r="-13037"/>
          <a:stretch>
            <a:fillRect/>
          </a:stretch>
        </p:blipFill>
        <p:spPr>
          <a:xfrm>
            <a:off x="-730109" y="369089"/>
            <a:ext cx="10764221" cy="591990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afrique-nord-carte-jc-golvin-2.jpg"/>
          <p:cNvPicPr>
            <a:picLocks noGrp="1" noChangeAspect="1"/>
          </p:cNvPicPr>
          <p:nvPr>
            <p:ph idx="1"/>
          </p:nvPr>
        </p:nvPicPr>
        <p:blipFill>
          <a:blip r:embed="rId2"/>
          <a:srcRect l="-2913" r="-2913"/>
          <a:stretch>
            <a:fillRect/>
          </a:stretch>
        </p:blipFill>
        <p:spPr>
          <a:xfrm>
            <a:off x="-2007450" y="99353"/>
            <a:ext cx="11528759" cy="6340372"/>
          </a:xfrm>
        </p:spPr>
      </p:pic>
      <p:sp>
        <p:nvSpPr>
          <p:cNvPr id="7" name="Ellipse 6"/>
          <p:cNvSpPr/>
          <p:nvPr/>
        </p:nvSpPr>
        <p:spPr>
          <a:xfrm>
            <a:off x="4426484" y="2157934"/>
            <a:ext cx="147242" cy="15643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4431642" y="2466771"/>
            <a:ext cx="147242" cy="15643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3621806" y="1466676"/>
            <a:ext cx="1177942" cy="646331"/>
          </a:xfrm>
          <a:prstGeom prst="rect">
            <a:avLst/>
          </a:prstGeom>
          <a:noFill/>
        </p:spPr>
        <p:txBody>
          <a:bodyPr wrap="square" rtlCol="0">
            <a:spAutoFit/>
          </a:bodyPr>
          <a:lstStyle/>
          <a:p>
            <a:r>
              <a:rPr lang="fr-FR" b="1" dirty="0" smtClean="0"/>
              <a:t>Hippone (Annaba)</a:t>
            </a:r>
            <a:endParaRPr lang="fr-FR" b="1" dirty="0"/>
          </a:p>
        </p:txBody>
      </p:sp>
      <p:sp>
        <p:nvSpPr>
          <p:cNvPr id="11" name="ZoneTexte 10"/>
          <p:cNvSpPr txBox="1"/>
          <p:nvPr/>
        </p:nvSpPr>
        <p:spPr>
          <a:xfrm>
            <a:off x="3460203" y="2623208"/>
            <a:ext cx="1527643" cy="646331"/>
          </a:xfrm>
          <a:prstGeom prst="rect">
            <a:avLst/>
          </a:prstGeom>
          <a:noFill/>
        </p:spPr>
        <p:txBody>
          <a:bodyPr wrap="square" rtlCol="0">
            <a:spAutoFit/>
          </a:bodyPr>
          <a:lstStyle/>
          <a:p>
            <a:r>
              <a:rPr lang="fr-FR" b="1" dirty="0" err="1" smtClean="0"/>
              <a:t>Thagaste</a:t>
            </a:r>
            <a:r>
              <a:rPr lang="fr-FR" b="1" dirty="0" smtClean="0"/>
              <a:t> ( Souk </a:t>
            </a:r>
            <a:r>
              <a:rPr lang="fr-FR" b="1" dirty="0" err="1" smtClean="0"/>
              <a:t>Ahras</a:t>
            </a:r>
            <a:r>
              <a:rPr lang="fr-FR" b="1" dirty="0" smtClean="0"/>
              <a:t>)</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afrique-nord-romaine-cartejc-golvin.jpg"/>
          <p:cNvPicPr>
            <a:picLocks noGrp="1" noChangeAspect="1"/>
          </p:cNvPicPr>
          <p:nvPr>
            <p:ph idx="1"/>
          </p:nvPr>
        </p:nvPicPr>
        <p:blipFill>
          <a:blip r:embed="rId2"/>
          <a:srcRect l="-11004" r="-11004"/>
          <a:stretch>
            <a:fillRect/>
          </a:stretch>
        </p:blipFill>
        <p:spPr>
          <a:xfrm>
            <a:off x="-869792" y="139465"/>
            <a:ext cx="10860830" cy="5973038"/>
          </a:xfrm>
        </p:spPr>
      </p:pic>
      <p:sp>
        <p:nvSpPr>
          <p:cNvPr id="4" name="ZoneTexte 3"/>
          <p:cNvSpPr txBox="1"/>
          <p:nvPr/>
        </p:nvSpPr>
        <p:spPr>
          <a:xfrm>
            <a:off x="4467298" y="1048306"/>
            <a:ext cx="1116824" cy="369332"/>
          </a:xfrm>
          <a:prstGeom prst="rect">
            <a:avLst/>
          </a:prstGeom>
          <a:noFill/>
        </p:spPr>
        <p:txBody>
          <a:bodyPr wrap="square" rtlCol="0">
            <a:spAutoFit/>
          </a:bodyPr>
          <a:lstStyle/>
          <a:p>
            <a:r>
              <a:rPr lang="fr-FR" b="1" dirty="0" smtClean="0">
                <a:solidFill>
                  <a:srgbClr val="FF0000"/>
                </a:solidFill>
              </a:rPr>
              <a:t>Hippone</a:t>
            </a:r>
            <a:endParaRPr lang="fr-FR" b="1" dirty="0">
              <a:solidFill>
                <a:srgbClr val="FF0000"/>
              </a:solidFill>
            </a:endParaRPr>
          </a:p>
        </p:txBody>
      </p:sp>
      <p:sp>
        <p:nvSpPr>
          <p:cNvPr id="5" name="Ellipse 4"/>
          <p:cNvSpPr/>
          <p:nvPr/>
        </p:nvSpPr>
        <p:spPr>
          <a:xfrm>
            <a:off x="3710740" y="2143758"/>
            <a:ext cx="45719" cy="540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p:cNvSpPr/>
          <p:nvPr/>
        </p:nvSpPr>
        <p:spPr>
          <a:xfrm>
            <a:off x="4701471" y="1558278"/>
            <a:ext cx="108079" cy="99081"/>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flipH="1" flipV="1">
            <a:off x="4701470" y="2197803"/>
            <a:ext cx="216159" cy="234186"/>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4917629" y="2247323"/>
            <a:ext cx="1301490" cy="369332"/>
          </a:xfrm>
          <a:prstGeom prst="rect">
            <a:avLst/>
          </a:prstGeom>
          <a:noFill/>
        </p:spPr>
        <p:txBody>
          <a:bodyPr wrap="square" rtlCol="0">
            <a:spAutoFit/>
          </a:bodyPr>
          <a:lstStyle/>
          <a:p>
            <a:r>
              <a:rPr lang="fr-FR" b="1" dirty="0" err="1" smtClean="0">
                <a:solidFill>
                  <a:srgbClr val="FF0000"/>
                </a:solidFill>
              </a:rPr>
              <a:t>Thagaste</a:t>
            </a:r>
            <a:endParaRPr lang="fr-FR"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ob_c6782c_saint-augustin-dhippone-palais-du-latr.jpg"/>
          <p:cNvPicPr>
            <a:picLocks noGrp="1" noChangeAspect="1"/>
          </p:cNvPicPr>
          <p:nvPr>
            <p:ph idx="1"/>
          </p:nvPr>
        </p:nvPicPr>
        <p:blipFill>
          <a:blip r:embed="rId2"/>
          <a:srcRect l="-54604" r="-54604"/>
          <a:stretch>
            <a:fillRect/>
          </a:stretch>
        </p:blipFill>
        <p:spPr>
          <a:xfrm>
            <a:off x="-1714878" y="0"/>
            <a:ext cx="12469964"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564</TotalTime>
  <Words>1979</Words>
  <Application>Microsoft Macintosh PowerPoint</Application>
  <PresentationFormat>Présentation à l'écran (4:3)</PresentationFormat>
  <Paragraphs>97</Paragraphs>
  <Slides>44</Slides>
  <Notes>1</Notes>
  <HiddenSlides>0</HiddenSlides>
  <MMClips>0</MMClips>
  <ScaleCrop>false</ScaleCrop>
  <HeadingPairs>
    <vt:vector size="4" baseType="variant">
      <vt:variant>
        <vt:lpstr>Modèle de conception</vt:lpstr>
      </vt:variant>
      <vt:variant>
        <vt:i4>1</vt:i4>
      </vt:variant>
      <vt:variant>
        <vt:lpstr>Titres des diapositives</vt:lpstr>
      </vt:variant>
      <vt:variant>
        <vt:i4>44</vt:i4>
      </vt:variant>
    </vt:vector>
  </HeadingPairs>
  <TitlesOfParts>
    <vt:vector size="45" baseType="lpstr">
      <vt:lpstr>Thème Office</vt:lpstr>
      <vt:lpstr>Initiation aux Pères de l’Eglise</vt:lpstr>
      <vt:lpstr>Saint Augustin (354 - 430)</vt:lpstr>
      <vt:lpstr>Basilique Saint Augustin d’Annaba</vt:lpstr>
      <vt:lpstr>Eglise d’Annaba</vt:lpstr>
      <vt:lpstr>Diapositive 5</vt:lpstr>
      <vt:lpstr>Diapositive 6</vt:lpstr>
      <vt:lpstr>Diapositive 7</vt:lpstr>
      <vt:lpstr>Diapositive 8</vt:lpstr>
      <vt:lpstr>Diapositive 9</vt:lpstr>
      <vt:lpstr>Diapositive 10</vt:lpstr>
      <vt:lpstr>Hortensius (Hortensius seu De philosophia liber) est un dialogue philosophique de Cicéron (106 av. J.-C – 43 av. J.-C), composé en 45 av. J.C. mais qui a disparu au Moyen Âge. </vt:lpstr>
      <vt:lpstr>« Ce livre changea véritablement mes sentiments », au point que « soudainement je ne vis que bassesse dans l’espérance du siècle, et que je convoitai l’immortelle sagesse avec un incroyable élan du cœur. » (Confessions,  III, 4, 7) </vt:lpstr>
      <vt:lpstr>Diapositive 13</vt:lpstr>
      <vt:lpstr>Diapositive 14</vt:lpstr>
      <vt:lpstr>Diapositive 15</vt:lpstr>
      <vt:lpstr>Diapositive 16</vt:lpstr>
      <vt:lpstr>Augustin se convertit au christianisme  le 15 août 386 et il est baptisé à 32 ans par Ambroise évêque de Milan ,  le 24 avril 387.</vt:lpstr>
      <vt:lpstr>Le baptême de Saint Augustin </vt:lpstr>
      <vt:lpstr>Diapositive 19</vt:lpstr>
      <vt:lpstr>Diapositive 20</vt:lpstr>
      <vt:lpstr>Diapositive 21</vt:lpstr>
      <vt:lpstr>Diapositive 22</vt:lpstr>
      <vt:lpstr>Augustin meurt le 28 août 430</vt:lpstr>
      <vt:lpstr>Diapositive 24</vt:lpstr>
      <vt:lpstr>Foi et raison</vt:lpstr>
      <vt:lpstr>« même la foi a ses yeux avec lesquels elle voit en quelque sorte qu’est vrai ce qu’elle ne voit pas encore ». «Personne ne croit donc avant n’avoir pensé de devoir croire», car «croire autre chose n’est que penser avec assentiment ("cum assentiment cogitare")...» si bien que «la foi qui n’est pas pensée n’est pas foi». (De praed. sanctorum 2, 5)  </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Initiation aux Pères de l’Eglise du IVème et du Vème siècle</dc:title>
  <dc:creator>THOMAS WEBER</dc:creator>
  <cp:lastModifiedBy>THOMAS WEBER</cp:lastModifiedBy>
  <cp:revision>21</cp:revision>
  <dcterms:created xsi:type="dcterms:W3CDTF">2021-05-21T16:21:23Z</dcterms:created>
  <dcterms:modified xsi:type="dcterms:W3CDTF">2021-05-21T22:05:53Z</dcterms:modified>
</cp:coreProperties>
</file>