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60" r:id="rId4"/>
    <p:sldId id="258" r:id="rId5"/>
    <p:sldId id="259" r:id="rId6"/>
    <p:sldId id="277" r:id="rId7"/>
    <p:sldId id="261" r:id="rId8"/>
    <p:sldId id="279" r:id="rId9"/>
    <p:sldId id="280" r:id="rId10"/>
    <p:sldId id="262" r:id="rId11"/>
    <p:sldId id="263" r:id="rId12"/>
    <p:sldId id="264" r:id="rId13"/>
    <p:sldId id="265" r:id="rId14"/>
    <p:sldId id="266" r:id="rId15"/>
    <p:sldId id="267" r:id="rId16"/>
    <p:sldId id="268" r:id="rId17"/>
    <p:sldId id="269" r:id="rId18"/>
    <p:sldId id="270" r:id="rId19"/>
    <p:sldId id="271" r:id="rId20"/>
    <p:sldId id="273" r:id="rId21"/>
    <p:sldId id="275" r:id="rId22"/>
    <p:sldId id="276"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636129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578926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6327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262435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899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590870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515429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84774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11626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11/01/2022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80211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F51054C-004B-48AA-ABD5-1366FBE00F0B}" type="datetimeFigureOut">
              <a:rPr lang="fr-FR" smtClean="0"/>
              <a:t>11/01/2022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08040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F51054C-004B-48AA-ABD5-1366FBE00F0B}" type="datetimeFigureOut">
              <a:rPr lang="fr-FR" smtClean="0"/>
              <a:t>11/01/2022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99196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F51054C-004B-48AA-ABD5-1366FBE00F0B}" type="datetimeFigureOut">
              <a:rPr lang="fr-FR" smtClean="0"/>
              <a:t>11/01/2022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396897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1054C-004B-48AA-ABD5-1366FBE00F0B}" type="datetimeFigureOut">
              <a:rPr lang="fr-FR" smtClean="0"/>
              <a:t>11/01/2022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38733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1054C-004B-48AA-ABD5-1366FBE00F0B}" type="datetimeFigureOut">
              <a:rPr lang="fr-FR" smtClean="0"/>
              <a:t>11/01/2022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04536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1054C-004B-48AA-ABD5-1366FBE00F0B}" type="datetimeFigureOut">
              <a:rPr lang="fr-FR" smtClean="0"/>
              <a:t>11/01/2022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354118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51054C-004B-48AA-ABD5-1366FBE00F0B}" type="datetimeFigureOut">
              <a:rPr lang="fr-FR" smtClean="0"/>
              <a:t>11/01/2022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84A00A-0625-492B-A2F3-7484B8F8EC8E}" type="slidenum">
              <a:rPr lang="fr-FR" smtClean="0"/>
              <a:t>‹N°›</a:t>
            </a:fld>
            <a:endParaRPr lang="fr-FR"/>
          </a:p>
        </p:txBody>
      </p:sp>
    </p:spTree>
    <p:extLst>
      <p:ext uri="{BB962C8B-B14F-4D97-AF65-F5344CB8AC3E}">
        <p14:creationId xmlns:p14="http://schemas.microsoft.com/office/powerpoint/2010/main" val="20341842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Liturgie - Athénée </a:t>
            </a:r>
            <a:r>
              <a:rPr lang="fr-FR" dirty="0" smtClean="0"/>
              <a:t>1 et 2</a:t>
            </a:r>
            <a:endParaRPr lang="fr-FR" dirty="0"/>
          </a:p>
        </p:txBody>
      </p:sp>
      <p:sp>
        <p:nvSpPr>
          <p:cNvPr id="3" name="Sous-titre 2"/>
          <p:cNvSpPr>
            <a:spLocks noGrp="1"/>
          </p:cNvSpPr>
          <p:nvPr>
            <p:ph type="subTitle" idx="1"/>
          </p:nvPr>
        </p:nvSpPr>
        <p:spPr>
          <a:xfrm>
            <a:off x="1849967" y="5275476"/>
            <a:ext cx="7766936" cy="1096899"/>
          </a:xfrm>
        </p:spPr>
        <p:txBody>
          <a:bodyPr/>
          <a:lstStyle/>
          <a:p>
            <a:r>
              <a:rPr lang="fr-FR" dirty="0" smtClean="0"/>
              <a:t>Formation Humaine et Chrétienne </a:t>
            </a:r>
            <a:r>
              <a:rPr lang="fr-FR" dirty="0" smtClean="0"/>
              <a:t>– SDPLS du </a:t>
            </a:r>
            <a:r>
              <a:rPr lang="fr-FR" dirty="0" smtClean="0"/>
              <a:t>diocèse de Vannes </a:t>
            </a:r>
          </a:p>
          <a:p>
            <a:r>
              <a:rPr lang="fr-FR" dirty="0" smtClean="0"/>
              <a:t>septembre </a:t>
            </a:r>
            <a:r>
              <a:rPr lang="fr-FR" dirty="0" smtClean="0"/>
              <a:t>2021 – janvier 2022</a:t>
            </a:r>
            <a:endParaRPr lang="fr-FR" dirty="0"/>
          </a:p>
        </p:txBody>
      </p:sp>
    </p:spTree>
    <p:extLst>
      <p:ext uri="{BB962C8B-B14F-4D97-AF65-F5344CB8AC3E}">
        <p14:creationId xmlns:p14="http://schemas.microsoft.com/office/powerpoint/2010/main" val="572639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760" y="413303"/>
            <a:ext cx="8686800" cy="563744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449580" algn="just">
              <a:lnSpc>
                <a:spcPct val="115000"/>
              </a:lnSpc>
              <a:spcAft>
                <a:spcPts val="800"/>
              </a:spcAft>
            </a:pP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La </a:t>
            </a:r>
            <a:r>
              <a:rPr lang="fr-FR" sz="2000" b="1" dirty="0">
                <a:latin typeface="Times New Roman" panose="02020603050405020304" pitchFamily="18" charset="0"/>
                <a:ea typeface="Calibri" panose="020F0502020204030204" pitchFamily="34" charset="0"/>
                <a:cs typeface="Times New Roman" panose="02020603050405020304" pitchFamily="18" charset="0"/>
              </a:rPr>
              <a:t>liturgie, sommet et source de la vie de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l’Église – SC 10</a:t>
            </a:r>
            <a:endPar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Toutefois</a:t>
            </a:r>
            <a:r>
              <a:rPr lang="fr-FR"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la liturgie est le sommet vers lequel tend l’action de l’Église, et en même temps la source d’où découle toute sa vertu</a:t>
            </a:r>
            <a:r>
              <a:rPr lang="fr-FR"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Car les labeurs apostoliques visent à ce que tous, devenus enfants de Dieu par la foi et le baptême, se rassemblent, louent Dieu au milieu de l’Église, participent au sacrifice et mangent la Cène du Seigneur.</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En retour, la liturgie elle-même pousse les fidèles rassasiés des « mystères de la Pâque » à n’avoir plus « qu’un seul cœur dans la piété » ; elle prie pour « qu’ils gardent dans leur vie ce qu’ils ont saisi par la foi » ; et le renouvellement dans l’Eucharistie de l’alliance du Seigneur avec les hommes attire et enflamme les fidèles à la charité pressante du Christ. </a:t>
            </a:r>
            <a:r>
              <a:rPr lang="fr-FR"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C’est donc de la liturgie, et principalement de l’Eucharistie, comme d’une source, que la grâce découle en nous et qu’on obtient avec le maximum d’efficacité cette sanctification des hommes, et cette glorification de Dieu dans le Christ, que recherchent, comme leur fin, toutes les autres œuvres de l’Église. »</a:t>
            </a:r>
            <a:endParaRPr lang="fr-FR"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5824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6990" y="1247883"/>
            <a:ext cx="8534400" cy="5443863"/>
          </a:xfrm>
          <a:prstGeom prst="rect">
            <a:avLst/>
          </a:prstGeom>
          <a:ln>
            <a:solidFill>
              <a:schemeClr val="tx1"/>
            </a:solidFill>
          </a:ln>
        </p:spPr>
        <p:txBody>
          <a:bodyPr wrap="square">
            <a:spAutoFit/>
          </a:bodyPr>
          <a:lstStyle/>
          <a:p>
            <a:pPr algn="just">
              <a:lnSpc>
                <a:spcPct val="150000"/>
              </a:lnSpc>
            </a:pPr>
            <a:r>
              <a:rPr lang="fr-FR" b="1" dirty="0" smtClean="0">
                <a:latin typeface="Times New Roman" panose="02020603050405020304" pitchFamily="18" charset="0"/>
                <a:ea typeface="Calibri" panose="020F0502020204030204" pitchFamily="34" charset="0"/>
              </a:rPr>
              <a:t>	SC </a:t>
            </a:r>
            <a:r>
              <a:rPr lang="fr-FR" b="1" dirty="0" smtClean="0">
                <a:latin typeface="Times New Roman" panose="02020603050405020304" pitchFamily="18" charset="0"/>
                <a:ea typeface="Calibri" panose="020F0502020204030204" pitchFamily="34" charset="0"/>
              </a:rPr>
              <a:t>7: </a:t>
            </a:r>
            <a:r>
              <a:rPr lang="fr-FR" dirty="0" smtClean="0">
                <a:latin typeface="Times New Roman" panose="02020603050405020304" pitchFamily="18" charset="0"/>
                <a:ea typeface="Calibri" panose="020F0502020204030204" pitchFamily="34" charset="0"/>
              </a:rPr>
              <a:t>«</a:t>
            </a:r>
            <a:r>
              <a:rPr lang="fr-FR" dirty="0">
                <a:latin typeface="Times New Roman" panose="02020603050405020304" pitchFamily="18" charset="0"/>
                <a:ea typeface="Calibri" panose="020F0502020204030204" pitchFamily="34" charset="0"/>
              </a:rPr>
              <a:t> Pour l’accomplissement d’une si grande œuvre</a:t>
            </a:r>
            <a:r>
              <a:rPr lang="fr-FR" b="1" dirty="0">
                <a:latin typeface="Times New Roman" panose="02020603050405020304" pitchFamily="18" charset="0"/>
                <a:ea typeface="Calibri" panose="020F0502020204030204" pitchFamily="34" charset="0"/>
              </a:rPr>
              <a:t>, le Christ est toujours là auprès de son Église, surtout dans les actions liturgiques. </a:t>
            </a:r>
            <a:r>
              <a:rPr lang="fr-FR" u="sng" dirty="0">
                <a:latin typeface="Times New Roman" panose="02020603050405020304" pitchFamily="18" charset="0"/>
                <a:ea typeface="Calibri" panose="020F0502020204030204" pitchFamily="34" charset="0"/>
              </a:rPr>
              <a:t>Il est là présent dans le sacrifice de la messe</a:t>
            </a:r>
            <a:r>
              <a:rPr lang="fr-FR" dirty="0">
                <a:latin typeface="Times New Roman" panose="02020603050405020304" pitchFamily="18" charset="0"/>
                <a:ea typeface="Calibri" panose="020F0502020204030204" pitchFamily="34" charset="0"/>
              </a:rPr>
              <a:t>, et dans </a:t>
            </a:r>
            <a:r>
              <a:rPr lang="fr-FR" u="sng" dirty="0">
                <a:latin typeface="Times New Roman" panose="02020603050405020304" pitchFamily="18" charset="0"/>
                <a:ea typeface="Calibri" panose="020F0502020204030204" pitchFamily="34" charset="0"/>
              </a:rPr>
              <a:t>la personne du ministre</a:t>
            </a:r>
            <a:r>
              <a:rPr lang="fr-FR" dirty="0">
                <a:latin typeface="Times New Roman" panose="02020603050405020304" pitchFamily="18" charset="0"/>
                <a:ea typeface="Calibri" panose="020F0502020204030204" pitchFamily="34" charset="0"/>
              </a:rPr>
              <a:t>, « le même offrant maintenant par le ministère des prêtres, qui s’offrit alors lui-même sur la croix » et, au plus haut degré, sous les espèces eucharistiques. </a:t>
            </a:r>
            <a:r>
              <a:rPr lang="fr-FR" u="sng" dirty="0">
                <a:latin typeface="Times New Roman" panose="02020603050405020304" pitchFamily="18" charset="0"/>
                <a:ea typeface="Calibri" panose="020F0502020204030204" pitchFamily="34" charset="0"/>
              </a:rPr>
              <a:t>Il est présent</a:t>
            </a:r>
            <a:r>
              <a:rPr lang="fr-FR" dirty="0">
                <a:latin typeface="Times New Roman" panose="02020603050405020304" pitchFamily="18" charset="0"/>
                <a:ea typeface="Calibri" panose="020F0502020204030204" pitchFamily="34" charset="0"/>
              </a:rPr>
              <a:t>, par sa puissance, </a:t>
            </a:r>
            <a:r>
              <a:rPr lang="fr-FR" u="sng" dirty="0">
                <a:latin typeface="Times New Roman" panose="02020603050405020304" pitchFamily="18" charset="0"/>
                <a:ea typeface="Calibri" panose="020F0502020204030204" pitchFamily="34" charset="0"/>
              </a:rPr>
              <a:t>dans les sacrements </a:t>
            </a:r>
            <a:r>
              <a:rPr lang="fr-FR" dirty="0">
                <a:latin typeface="Times New Roman" panose="02020603050405020304" pitchFamily="18" charset="0"/>
                <a:ea typeface="Calibri" panose="020F0502020204030204" pitchFamily="34" charset="0"/>
              </a:rPr>
              <a:t>au point que lorsque quelqu’un baptise, c’est le Christ lui-même qui baptise. </a:t>
            </a:r>
            <a:r>
              <a:rPr lang="fr-FR" u="sng" dirty="0">
                <a:latin typeface="Times New Roman" panose="02020603050405020304" pitchFamily="18" charset="0"/>
                <a:ea typeface="Calibri" panose="020F0502020204030204" pitchFamily="34" charset="0"/>
              </a:rPr>
              <a:t>Il est là présent dans sa parole</a:t>
            </a:r>
            <a:r>
              <a:rPr lang="fr-FR" dirty="0">
                <a:latin typeface="Times New Roman" panose="02020603050405020304" pitchFamily="18" charset="0"/>
                <a:ea typeface="Calibri" panose="020F0502020204030204" pitchFamily="34" charset="0"/>
              </a:rPr>
              <a:t>, car c’est lui qui parle tandis qu’on lit dans l’Église les Saintes Écritures. Enfin </a:t>
            </a:r>
            <a:r>
              <a:rPr lang="fr-FR" u="sng" dirty="0">
                <a:latin typeface="Times New Roman" panose="02020603050405020304" pitchFamily="18" charset="0"/>
                <a:ea typeface="Calibri" panose="020F0502020204030204" pitchFamily="34" charset="0"/>
              </a:rPr>
              <a:t>il est là présent lorsque l’Église prie et chante les psaumes,</a:t>
            </a:r>
            <a:r>
              <a:rPr lang="fr-FR" dirty="0">
                <a:latin typeface="Times New Roman" panose="02020603050405020304" pitchFamily="18" charset="0"/>
                <a:ea typeface="Calibri" panose="020F0502020204030204" pitchFamily="34" charset="0"/>
              </a:rPr>
              <a:t> lui qui a promis : « Là où deux ou trois sont rassemblés en mon nom, je suis là, au milieu d’eux » (Mt 18, 20). Effectivement, pour l’accomplissement de cette grande œuvre par laquelle Dieu est parfaitement glorifié et les hommes sanctifiés, le Christ s’associe toujours l’Église, son Epouse bien-aimée, qui l’invoque comme son Seigneur et qui, par la médiation de celui-ci, rend son culte au Père éternel. »</a:t>
            </a:r>
            <a:endParaRPr lang="fr-FR" dirty="0"/>
          </a:p>
        </p:txBody>
      </p:sp>
      <p:sp>
        <p:nvSpPr>
          <p:cNvPr id="3" name="Rectangle 2"/>
          <p:cNvSpPr/>
          <p:nvPr/>
        </p:nvSpPr>
        <p:spPr>
          <a:xfrm>
            <a:off x="692727" y="593544"/>
            <a:ext cx="7564581" cy="369332"/>
          </a:xfrm>
          <a:prstGeom prst="rect">
            <a:avLst/>
          </a:prstGeom>
        </p:spPr>
        <p:txBody>
          <a:bodyPr wrap="square">
            <a:spAutoFit/>
          </a:bodyPr>
          <a:lstStyle/>
          <a:p>
            <a:r>
              <a:rPr lang="fr-FR" dirty="0" smtClean="0">
                <a:latin typeface="Times New Roman" panose="02020603050405020304" pitchFamily="18" charset="0"/>
                <a:ea typeface="Calibri" panose="020F0502020204030204" pitchFamily="34" charset="0"/>
              </a:rPr>
              <a:t>- Car </a:t>
            </a:r>
            <a:r>
              <a:rPr lang="fr-FR" dirty="0">
                <a:latin typeface="Times New Roman" panose="02020603050405020304" pitchFamily="18" charset="0"/>
                <a:ea typeface="Calibri" panose="020F0502020204030204" pitchFamily="34" charset="0"/>
              </a:rPr>
              <a:t>Le Seigneur Jésus-Christ vient nous rejoindre </a:t>
            </a:r>
            <a:r>
              <a:rPr lang="fr-FR" dirty="0" smtClean="0">
                <a:latin typeface="Times New Roman" panose="02020603050405020304" pitchFamily="18" charset="0"/>
                <a:ea typeface="Calibri" panose="020F0502020204030204" pitchFamily="34" charset="0"/>
              </a:rPr>
              <a:t>dans et par </a:t>
            </a:r>
            <a:r>
              <a:rPr lang="fr-FR" dirty="0">
                <a:latin typeface="Times New Roman" panose="02020603050405020304" pitchFamily="18" charset="0"/>
                <a:ea typeface="Calibri" panose="020F0502020204030204" pitchFamily="34" charset="0"/>
              </a:rPr>
              <a:t>la </a:t>
            </a:r>
            <a:r>
              <a:rPr lang="fr-FR" dirty="0" smtClean="0">
                <a:latin typeface="Times New Roman" panose="02020603050405020304" pitchFamily="18" charset="0"/>
                <a:ea typeface="Calibri" panose="020F0502020204030204" pitchFamily="34" charset="0"/>
              </a:rPr>
              <a:t>Liturgie… </a:t>
            </a:r>
            <a:endParaRPr lang="fr-FR" dirty="0"/>
          </a:p>
        </p:txBody>
      </p:sp>
    </p:spTree>
    <p:extLst>
      <p:ext uri="{BB962C8B-B14F-4D97-AF65-F5344CB8AC3E}">
        <p14:creationId xmlns:p14="http://schemas.microsoft.com/office/powerpoint/2010/main" val="2360764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139" y="132875"/>
            <a:ext cx="9733280" cy="2035429"/>
          </a:xfrm>
          <a:prstGeom prst="rect">
            <a:avLst/>
          </a:prstGeom>
        </p:spPr>
        <p:txBody>
          <a:bodyPr wrap="square">
            <a:spAutoFit/>
          </a:bodyPr>
          <a:lstStyle/>
          <a:p>
            <a:pPr marL="449580" indent="226695" algn="just">
              <a:lnSpc>
                <a:spcPct val="115000"/>
              </a:lnSpc>
              <a:spcAft>
                <a:spcPts val="800"/>
              </a:spcAft>
            </a:pPr>
            <a:r>
              <a:rPr lang="fr-FR" sz="2400" b="1" dirty="0">
                <a:latin typeface="Times New Roman" panose="02020603050405020304" pitchFamily="18" charset="0"/>
                <a:ea typeface="Calibri" panose="020F0502020204030204" pitchFamily="34" charset="0"/>
                <a:cs typeface="Times New Roman" panose="02020603050405020304" pitchFamily="18" charset="0"/>
              </a:rPr>
              <a:t>Une définition de la liturgie </a:t>
            </a: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chrétienne.</a:t>
            </a:r>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marL="449580" indent="226695" algn="just">
              <a:lnSpc>
                <a:spcPct val="115000"/>
              </a:lnSpc>
              <a:spcAft>
                <a:spcPts val="800"/>
              </a:spcAft>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fr-FR" sz="2000" dirty="0">
                <a:latin typeface="Times New Roman" panose="02020603050405020304" pitchFamily="18" charset="0"/>
                <a:ea typeface="Calibri" panose="020F0502020204030204" pitchFamily="34" charset="0"/>
                <a:cs typeface="Times New Roman" panose="02020603050405020304" pitchFamily="18" charset="0"/>
              </a:rPr>
              <a:t> une grande œuvre par laquelle Dieu est parfaitement glorifié et les hommes sanctifiés, [une grande œuvre où] le Christ s’associe toujours l’Église, son Epouse bien-aimée, qui l’invoque comme son Seigneur et qui, par la médiation de celui-ci, rend son culte au Père éternel.</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 2"/>
          <p:cNvPicPr>
            <a:picLocks noChangeAspect="1"/>
          </p:cNvPicPr>
          <p:nvPr/>
        </p:nvPicPr>
        <p:blipFill>
          <a:blip r:embed="rId2"/>
          <a:stretch>
            <a:fillRect/>
          </a:stretch>
        </p:blipFill>
        <p:spPr>
          <a:xfrm>
            <a:off x="1" y="2098120"/>
            <a:ext cx="9134764" cy="4759880"/>
          </a:xfrm>
          <a:prstGeom prst="rect">
            <a:avLst/>
          </a:prstGeom>
        </p:spPr>
      </p:pic>
    </p:spTree>
    <p:extLst>
      <p:ext uri="{BB962C8B-B14F-4D97-AF65-F5344CB8AC3E}">
        <p14:creationId xmlns:p14="http://schemas.microsoft.com/office/powerpoint/2010/main" val="701842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9890" y="565835"/>
            <a:ext cx="7167418" cy="6463308"/>
          </a:xfrm>
          <a:prstGeom prst="rect">
            <a:avLst/>
          </a:prstGeom>
        </p:spPr>
        <p:txBody>
          <a:bodyPr wrap="square">
            <a:spAutoFit/>
          </a:bodyPr>
          <a:lstStyle/>
          <a:p>
            <a:pPr algn="just">
              <a:lnSpc>
                <a:spcPct val="150000"/>
              </a:lnSpc>
            </a:pPr>
            <a:r>
              <a:rPr lang="fr-FR" sz="2400" dirty="0" smtClean="0">
                <a:latin typeface="Times New Roman" panose="02020603050405020304" pitchFamily="18" charset="0"/>
                <a:ea typeface="Calibri" panose="020F0502020204030204" pitchFamily="34" charset="0"/>
              </a:rPr>
              <a:t>- Une </a:t>
            </a:r>
            <a:r>
              <a:rPr lang="fr-FR" sz="2400" dirty="0" smtClean="0">
                <a:latin typeface="Times New Roman" panose="02020603050405020304" pitchFamily="18" charset="0"/>
                <a:ea typeface="Calibri" panose="020F0502020204030204" pitchFamily="34" charset="0"/>
              </a:rPr>
              <a:t>liturgie qui devient </a:t>
            </a:r>
            <a:r>
              <a:rPr lang="fr-FR" sz="2400" b="1" dirty="0">
                <a:latin typeface="Times New Roman" panose="02020603050405020304" pitchFamily="18" charset="0"/>
                <a:ea typeface="Calibri" panose="020F0502020204030204" pitchFamily="34" charset="0"/>
              </a:rPr>
              <a:t>épiphanie</a:t>
            </a:r>
            <a:r>
              <a:rPr lang="fr-FR" sz="2400" dirty="0">
                <a:latin typeface="Times New Roman" panose="02020603050405020304" pitchFamily="18" charset="0"/>
                <a:ea typeface="Calibri" panose="020F0502020204030204" pitchFamily="34" charset="0"/>
              </a:rPr>
              <a:t>, </a:t>
            </a:r>
            <a:r>
              <a:rPr lang="fr-FR" sz="2400" dirty="0" smtClean="0">
                <a:latin typeface="Times New Roman" panose="02020603050405020304" pitchFamily="18" charset="0"/>
                <a:ea typeface="Calibri" panose="020F0502020204030204" pitchFamily="34" charset="0"/>
              </a:rPr>
              <a:t>c’est-à-dire, </a:t>
            </a:r>
            <a:r>
              <a:rPr lang="fr-FR" sz="2400" dirty="0">
                <a:latin typeface="Times New Roman" panose="02020603050405020304" pitchFamily="18" charset="0"/>
                <a:ea typeface="Calibri" panose="020F0502020204030204" pitchFamily="34" charset="0"/>
              </a:rPr>
              <a:t>manifestation de la sainteté </a:t>
            </a:r>
            <a:r>
              <a:rPr lang="fr-FR" sz="2400" dirty="0" smtClean="0">
                <a:latin typeface="Times New Roman" panose="02020603050405020304" pitchFamily="18" charset="0"/>
                <a:ea typeface="Calibri" panose="020F0502020204030204" pitchFamily="34" charset="0"/>
              </a:rPr>
              <a:t>de Dieu: </a:t>
            </a:r>
            <a:r>
              <a:rPr lang="fr-FR" sz="2400" dirty="0">
                <a:latin typeface="Times New Roman" panose="02020603050405020304" pitchFamily="18" charset="0"/>
                <a:ea typeface="Calibri" panose="020F0502020204030204" pitchFamily="34" charset="0"/>
              </a:rPr>
              <a:t>Car </a:t>
            </a:r>
            <a:r>
              <a:rPr lang="fr-FR" sz="2400" dirty="0" smtClean="0">
                <a:latin typeface="Times New Roman" panose="02020603050405020304" pitchFamily="18" charset="0"/>
                <a:ea typeface="Calibri" panose="020F0502020204030204" pitchFamily="34" charset="0"/>
              </a:rPr>
              <a:t> </a:t>
            </a:r>
            <a:r>
              <a:rPr lang="fr-FR" sz="2400" dirty="0">
                <a:latin typeface="Times New Roman" panose="02020603050405020304" pitchFamily="18" charset="0"/>
                <a:ea typeface="Calibri" panose="020F0502020204030204" pitchFamily="34" charset="0"/>
              </a:rPr>
              <a:t>s’y </a:t>
            </a:r>
            <a:r>
              <a:rPr lang="fr-FR" sz="2400" dirty="0" smtClean="0">
                <a:latin typeface="Times New Roman" panose="02020603050405020304" pitchFamily="18" charset="0"/>
                <a:ea typeface="Calibri" panose="020F0502020204030204" pitchFamily="34" charset="0"/>
              </a:rPr>
              <a:t>le Christ s’y rend spirituellement présent </a:t>
            </a:r>
            <a:r>
              <a:rPr lang="fr-FR" sz="2400" dirty="0">
                <a:latin typeface="Times New Roman" panose="02020603050405020304" pitchFamily="18" charset="0"/>
                <a:ea typeface="Calibri" panose="020F0502020204030204" pitchFamily="34" charset="0"/>
              </a:rPr>
              <a:t>pour rejoindre chaque </a:t>
            </a:r>
            <a:r>
              <a:rPr lang="fr-FR" sz="2400" dirty="0" smtClean="0">
                <a:latin typeface="Times New Roman" panose="02020603050405020304" pitchFamily="18" charset="0"/>
                <a:ea typeface="Calibri" panose="020F0502020204030204" pitchFamily="34" charset="0"/>
              </a:rPr>
              <a:t>fidèle.</a:t>
            </a:r>
          </a:p>
          <a:p>
            <a:pPr algn="just">
              <a:lnSpc>
                <a:spcPct val="150000"/>
              </a:lnSpc>
            </a:pPr>
            <a:endParaRPr lang="fr-FR" sz="1200" dirty="0">
              <a:latin typeface="Times New Roman" panose="02020603050405020304" pitchFamily="18" charset="0"/>
            </a:endParaRPr>
          </a:p>
          <a:p>
            <a:pPr algn="just">
              <a:lnSpc>
                <a:spcPct val="150000"/>
              </a:lnSpc>
            </a:pPr>
            <a:r>
              <a:rPr lang="fr-FR" sz="2400" dirty="0" smtClean="0">
                <a:latin typeface="Times New Roman" panose="02020603050405020304" pitchFamily="18" charset="0"/>
                <a:ea typeface="Calibri" panose="020F0502020204030204" pitchFamily="34" charset="0"/>
              </a:rPr>
              <a:t>- Une </a:t>
            </a:r>
            <a:r>
              <a:rPr lang="fr-FR" sz="2400" dirty="0">
                <a:latin typeface="Times New Roman" panose="02020603050405020304" pitchFamily="18" charset="0"/>
                <a:ea typeface="Calibri" panose="020F0502020204030204" pitchFamily="34" charset="0"/>
              </a:rPr>
              <a:t>liturgie </a:t>
            </a:r>
            <a:r>
              <a:rPr lang="fr-FR" sz="2400" dirty="0" smtClean="0">
                <a:latin typeface="Times New Roman" panose="02020603050405020304" pitchFamily="18" charset="0"/>
                <a:ea typeface="Calibri" panose="020F0502020204030204" pitchFamily="34" charset="0"/>
              </a:rPr>
              <a:t>qui devient </a:t>
            </a:r>
            <a:r>
              <a:rPr lang="fr-FR" sz="2400" dirty="0">
                <a:latin typeface="Times New Roman" panose="02020603050405020304" pitchFamily="18" charset="0"/>
                <a:ea typeface="Calibri" panose="020F0502020204030204" pitchFamily="34" charset="0"/>
              </a:rPr>
              <a:t>également </a:t>
            </a:r>
            <a:r>
              <a:rPr lang="fr-FR" sz="2400" b="1" dirty="0">
                <a:latin typeface="Times New Roman" panose="02020603050405020304" pitchFamily="18" charset="0"/>
                <a:ea typeface="Calibri" panose="020F0502020204030204" pitchFamily="34" charset="0"/>
              </a:rPr>
              <a:t>épiphanie</a:t>
            </a:r>
            <a:r>
              <a:rPr lang="fr-FR" sz="2400" dirty="0">
                <a:latin typeface="Times New Roman" panose="02020603050405020304" pitchFamily="18" charset="0"/>
                <a:ea typeface="Calibri" panose="020F0502020204030204" pitchFamily="34" charset="0"/>
              </a:rPr>
              <a:t> de l’Eglise </a:t>
            </a:r>
            <a:r>
              <a:rPr lang="fr-FR" sz="2400" dirty="0" smtClean="0">
                <a:latin typeface="Times New Roman" panose="02020603050405020304" pitchFamily="18" charset="0"/>
                <a:ea typeface="Calibri" panose="020F0502020204030204" pitchFamily="34" charset="0"/>
              </a:rPr>
              <a:t>car elle manifeste l’unité du Corps du Christ lorsqu’elle célèbre </a:t>
            </a:r>
            <a:r>
              <a:rPr lang="fr-FR" sz="2400" dirty="0">
                <a:latin typeface="Times New Roman" panose="02020603050405020304" pitchFamily="18" charset="0"/>
                <a:ea typeface="Calibri" panose="020F0502020204030204" pitchFamily="34" charset="0"/>
              </a:rPr>
              <a:t>son </a:t>
            </a:r>
            <a:r>
              <a:rPr lang="fr-FR" sz="2400" dirty="0" smtClean="0">
                <a:latin typeface="Times New Roman" panose="02020603050405020304" pitchFamily="18" charset="0"/>
                <a:ea typeface="Calibri" panose="020F0502020204030204" pitchFamily="34" charset="0"/>
              </a:rPr>
              <a:t>Seigneur.</a:t>
            </a:r>
          </a:p>
          <a:p>
            <a:pPr algn="just">
              <a:lnSpc>
                <a:spcPct val="150000"/>
              </a:lnSpc>
            </a:pPr>
            <a:endParaRPr lang="fr-FR" sz="2400" dirty="0">
              <a:latin typeface="Times New Roman" panose="02020603050405020304" pitchFamily="18" charset="0"/>
            </a:endParaRPr>
          </a:p>
          <a:p>
            <a:pPr algn="ctr">
              <a:lnSpc>
                <a:spcPct val="150000"/>
              </a:lnSpc>
            </a:pPr>
            <a:r>
              <a:rPr lang="fr-FR" sz="2400" b="1" dirty="0" smtClean="0">
                <a:latin typeface="Times New Roman" panose="02020603050405020304" pitchFamily="18" charset="0"/>
                <a:ea typeface="Calibri" panose="020F0502020204030204" pitchFamily="34" charset="0"/>
              </a:rPr>
              <a:t>La </a:t>
            </a:r>
            <a:r>
              <a:rPr lang="fr-FR" sz="2400" b="1" dirty="0">
                <a:latin typeface="Times New Roman" panose="02020603050405020304" pitchFamily="18" charset="0"/>
                <a:ea typeface="Calibri" panose="020F0502020204030204" pitchFamily="34" charset="0"/>
              </a:rPr>
              <a:t>liturgie </a:t>
            </a:r>
            <a:r>
              <a:rPr lang="fr-FR" sz="2400" b="1" dirty="0" smtClean="0">
                <a:latin typeface="Times New Roman" panose="02020603050405020304" pitchFamily="18" charset="0"/>
                <a:ea typeface="Calibri" panose="020F0502020204030204" pitchFamily="34" charset="0"/>
              </a:rPr>
              <a:t>est par nature et par </a:t>
            </a:r>
            <a:r>
              <a:rPr lang="fr-FR" sz="2400" b="1" dirty="0" smtClean="0">
                <a:latin typeface="Times New Roman" panose="02020603050405020304" pitchFamily="18" charset="0"/>
                <a:ea typeface="Calibri" panose="020F0502020204030204" pitchFamily="34" charset="0"/>
              </a:rPr>
              <a:t>vocation</a:t>
            </a:r>
          </a:p>
          <a:p>
            <a:pPr algn="ctr">
              <a:lnSpc>
                <a:spcPct val="150000"/>
              </a:lnSpc>
            </a:pPr>
            <a:r>
              <a:rPr lang="fr-FR" sz="2400" b="1" dirty="0" smtClean="0">
                <a:latin typeface="Times New Roman" panose="02020603050405020304" pitchFamily="18" charset="0"/>
                <a:ea typeface="Calibri" panose="020F0502020204030204" pitchFamily="34" charset="0"/>
              </a:rPr>
              <a:t>MISSIONNAIRE.</a:t>
            </a:r>
            <a:endParaRPr lang="fr-FR" sz="2400" dirty="0" smtClean="0">
              <a:latin typeface="Times New Roman" panose="02020603050405020304" pitchFamily="18" charset="0"/>
            </a:endParaRPr>
          </a:p>
          <a:p>
            <a:pPr algn="just">
              <a:lnSpc>
                <a:spcPct val="150000"/>
              </a:lnSpc>
            </a:pPr>
            <a:endParaRPr lang="fr-FR" sz="2400" dirty="0"/>
          </a:p>
        </p:txBody>
      </p:sp>
    </p:spTree>
    <p:extLst>
      <p:ext uri="{BB962C8B-B14F-4D97-AF65-F5344CB8AC3E}">
        <p14:creationId xmlns:p14="http://schemas.microsoft.com/office/powerpoint/2010/main" val="551447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721" y="1914463"/>
            <a:ext cx="8802254" cy="1477328"/>
          </a:xfrm>
          <a:prstGeom prst="rect">
            <a:avLst/>
          </a:prstGeom>
          <a:ln>
            <a:solidFill>
              <a:schemeClr val="tx1"/>
            </a:solidFill>
          </a:ln>
        </p:spPr>
        <p:txBody>
          <a:bodyPr wrap="square">
            <a:spAutoFit/>
          </a:bodyPr>
          <a:lstStyle/>
          <a:p>
            <a:pPr indent="449580" algn="just">
              <a:lnSpc>
                <a:spcPct val="150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 Il nous dévoile ainsi le mystère de sa volonté, selon que sa bonté l’avait prévu dans le Christ : pour mener les temps à leur plénitude, récapituler toutes choses dans le Christ, celles du ciel et celles de la terre. »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(Cantique NT </a:t>
            </a:r>
            <a:r>
              <a:rPr lang="fr-FR" sz="2000" dirty="0">
                <a:latin typeface="Times New Roman" panose="02020603050405020304" pitchFamily="18" charset="0"/>
                <a:ea typeface="Calibri" panose="020F0502020204030204" pitchFamily="34" charset="0"/>
                <a:cs typeface="Times New Roman" panose="02020603050405020304" pitchFamily="18" charset="0"/>
              </a:rPr>
              <a:t>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38721" y="4133575"/>
            <a:ext cx="8802254" cy="1427955"/>
          </a:xfrm>
          <a:prstGeom prst="rect">
            <a:avLst/>
          </a:prstGeom>
          <a:ln>
            <a:solidFill>
              <a:schemeClr val="tx1"/>
            </a:solidFill>
          </a:ln>
        </p:spPr>
        <p:txBody>
          <a:bodyPr wrap="square">
            <a:spAutoFit/>
          </a:bodyPr>
          <a:lstStyle/>
          <a:p>
            <a:pPr indent="449580" algn="just">
              <a:lnSpc>
                <a:spcPct val="150000"/>
              </a:lnSpc>
              <a:spcAft>
                <a:spcPts val="800"/>
              </a:spcAft>
            </a:pP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SC 8: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fr-FR" sz="2000" dirty="0">
                <a:latin typeface="Times New Roman" panose="02020603050405020304" pitchFamily="18" charset="0"/>
                <a:ea typeface="Calibri" panose="020F0502020204030204" pitchFamily="34" charset="0"/>
                <a:cs typeface="Times New Roman" panose="02020603050405020304" pitchFamily="18" charset="0"/>
              </a:rPr>
              <a:t> Dans la liturgie terrestre, nous participons par un avant-goût à cette liturgie céleste qui se célèbre dans la sainte cité de Jérusalem à laquelle nous tendons comme des voyageurs, où le Christ siège à la droite de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Dieu.</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638721" y="693300"/>
            <a:ext cx="8440324" cy="400110"/>
          </a:xfrm>
          <a:prstGeom prst="rect">
            <a:avLst/>
          </a:prstGeom>
          <a:ln w="28575">
            <a:solidFill>
              <a:schemeClr val="tx1"/>
            </a:solidFill>
          </a:ln>
        </p:spPr>
        <p:txBody>
          <a:bodyPr wrap="none">
            <a:spAutoFit/>
          </a:bodyPr>
          <a:lstStyle/>
          <a:p>
            <a:r>
              <a:rPr lang="fr-FR" sz="2000" dirty="0" smtClean="0">
                <a:latin typeface="Times New Roman" panose="02020603050405020304" pitchFamily="18" charset="0"/>
                <a:ea typeface="Calibri" panose="020F0502020204030204" pitchFamily="34" charset="0"/>
              </a:rPr>
              <a:t>La liturgie: Un itinéraire dont la finalité</a:t>
            </a:r>
            <a:r>
              <a:rPr lang="fr-FR" sz="2000" dirty="0">
                <a:latin typeface="Times New Roman" panose="02020603050405020304" pitchFamily="18" charset="0"/>
                <a:ea typeface="Calibri" panose="020F0502020204030204" pitchFamily="34" charset="0"/>
              </a:rPr>
              <a:t> </a:t>
            </a:r>
            <a:r>
              <a:rPr lang="fr-FR" sz="2000" dirty="0" smtClean="0">
                <a:latin typeface="Times New Roman" panose="02020603050405020304" pitchFamily="18" charset="0"/>
                <a:ea typeface="Calibri" panose="020F0502020204030204" pitchFamily="34" charset="0"/>
              </a:rPr>
              <a:t>est </a:t>
            </a:r>
            <a:r>
              <a:rPr lang="fr-FR" sz="2000" dirty="0">
                <a:latin typeface="Times New Roman" panose="02020603050405020304" pitchFamily="18" charset="0"/>
                <a:ea typeface="Calibri" panose="020F0502020204030204" pitchFamily="34" charset="0"/>
              </a:rPr>
              <a:t>la vie </a:t>
            </a:r>
            <a:r>
              <a:rPr lang="fr-FR" sz="2000" dirty="0" smtClean="0">
                <a:latin typeface="Times New Roman" panose="02020603050405020304" pitchFamily="18" charset="0"/>
                <a:ea typeface="Calibri" panose="020F0502020204030204" pitchFamily="34" charset="0"/>
              </a:rPr>
              <a:t>après la mort : </a:t>
            </a:r>
            <a:r>
              <a:rPr lang="fr-FR" sz="2000" b="1" dirty="0" smtClean="0">
                <a:latin typeface="Times New Roman" panose="02020603050405020304" pitchFamily="18" charset="0"/>
                <a:ea typeface="Calibri" panose="020F0502020204030204" pitchFamily="34" charset="0"/>
              </a:rPr>
              <a:t>l’eschatologie !</a:t>
            </a:r>
            <a:endParaRPr lang="fr-FR" sz="2000" b="1" dirty="0"/>
          </a:p>
        </p:txBody>
      </p:sp>
    </p:spTree>
    <p:extLst>
      <p:ext uri="{BB962C8B-B14F-4D97-AF65-F5344CB8AC3E}">
        <p14:creationId xmlns:p14="http://schemas.microsoft.com/office/powerpoint/2010/main" val="3793570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546" y="1859063"/>
            <a:ext cx="8903855" cy="3970318"/>
          </a:xfrm>
          <a:prstGeom prst="rect">
            <a:avLst/>
          </a:prstGeom>
        </p:spPr>
        <p:txBody>
          <a:bodyPr wrap="square">
            <a:spAutoFit/>
          </a:bodyPr>
          <a:lstStyle/>
          <a:p>
            <a:pPr>
              <a:lnSpc>
                <a:spcPct val="150000"/>
              </a:lnSpc>
            </a:pPr>
            <a:r>
              <a:rPr lang="fr-FR" sz="2400" dirty="0">
                <a:latin typeface="Times New Roman" panose="02020603050405020304" pitchFamily="18" charset="0"/>
                <a:ea typeface="Calibri" panose="020F0502020204030204" pitchFamily="34" charset="0"/>
              </a:rPr>
              <a:t>L</a:t>
            </a:r>
            <a:r>
              <a:rPr lang="fr-FR" sz="2400" dirty="0" smtClean="0">
                <a:latin typeface="Times New Roman" panose="02020603050405020304" pitchFamily="18" charset="0"/>
                <a:ea typeface="Calibri" panose="020F0502020204030204" pitchFamily="34" charset="0"/>
              </a:rPr>
              <a:t>e </a:t>
            </a:r>
            <a:r>
              <a:rPr lang="fr-FR" sz="2400" dirty="0">
                <a:latin typeface="Times New Roman" panose="02020603050405020304" pitchFamily="18" charset="0"/>
                <a:ea typeface="Calibri" panose="020F0502020204030204" pitchFamily="34" charset="0"/>
              </a:rPr>
              <a:t>cœur du </a:t>
            </a:r>
            <a:r>
              <a:rPr lang="fr-FR" sz="2400" dirty="0" smtClean="0">
                <a:latin typeface="Times New Roman" panose="02020603050405020304" pitchFamily="18" charset="0"/>
                <a:ea typeface="Calibri" panose="020F0502020204030204" pitchFamily="34" charset="0"/>
              </a:rPr>
              <a:t>dimanche est le rassemblement des chrétiens </a:t>
            </a:r>
            <a:r>
              <a:rPr lang="fr-FR" sz="2400" u="sng" dirty="0" smtClean="0">
                <a:latin typeface="Times New Roman" panose="02020603050405020304" pitchFamily="18" charset="0"/>
                <a:ea typeface="Calibri" panose="020F0502020204030204" pitchFamily="34" charset="0"/>
              </a:rPr>
              <a:t>pour faire mémoire de la </a:t>
            </a:r>
            <a:r>
              <a:rPr lang="fr-FR" sz="2400" u="sng" dirty="0">
                <a:latin typeface="Times New Roman" panose="02020603050405020304" pitchFamily="18" charset="0"/>
                <a:ea typeface="Calibri" panose="020F0502020204030204" pitchFamily="34" charset="0"/>
              </a:rPr>
              <a:t>mort sur la croix </a:t>
            </a:r>
            <a:r>
              <a:rPr lang="fr-FR" sz="2400" u="sng" dirty="0" smtClean="0">
                <a:latin typeface="Times New Roman" panose="02020603050405020304" pitchFamily="18" charset="0"/>
                <a:ea typeface="Calibri" panose="020F0502020204030204" pitchFamily="34" charset="0"/>
              </a:rPr>
              <a:t>et de la </a:t>
            </a:r>
            <a:r>
              <a:rPr lang="fr-FR" sz="2400" u="sng" dirty="0">
                <a:latin typeface="Times New Roman" panose="02020603050405020304" pitchFamily="18" charset="0"/>
                <a:ea typeface="Calibri" panose="020F0502020204030204" pitchFamily="34" charset="0"/>
              </a:rPr>
              <a:t>résurrection du Christ </a:t>
            </a:r>
            <a:r>
              <a:rPr lang="fr-FR" sz="2400" dirty="0">
                <a:latin typeface="Times New Roman" panose="02020603050405020304" pitchFamily="18" charset="0"/>
                <a:ea typeface="Calibri" panose="020F0502020204030204" pitchFamily="34" charset="0"/>
              </a:rPr>
              <a:t>– c’est que nous proclamons à chaque anamnèse : </a:t>
            </a:r>
            <a:endParaRPr lang="fr-FR" sz="2400" dirty="0" smtClean="0">
              <a:latin typeface="Times New Roman" panose="02020603050405020304" pitchFamily="18" charset="0"/>
              <a:ea typeface="Calibri" panose="020F0502020204030204" pitchFamily="34" charset="0"/>
            </a:endParaRPr>
          </a:p>
          <a:p>
            <a:pPr>
              <a:lnSpc>
                <a:spcPct val="150000"/>
              </a:lnSpc>
            </a:pPr>
            <a:endParaRPr lang="fr-FR" sz="2400" dirty="0">
              <a:latin typeface="Times New Roman" panose="02020603050405020304" pitchFamily="18" charset="0"/>
              <a:ea typeface="Calibri" panose="020F0502020204030204" pitchFamily="34" charset="0"/>
            </a:endParaRPr>
          </a:p>
          <a:p>
            <a:pPr algn="ctr">
              <a:lnSpc>
                <a:spcPct val="150000"/>
              </a:lnSpc>
            </a:pPr>
            <a:r>
              <a:rPr lang="fr-FR" sz="2400" dirty="0" smtClean="0">
                <a:latin typeface="Times New Roman" panose="02020603050405020304" pitchFamily="18" charset="0"/>
                <a:ea typeface="Calibri" panose="020F0502020204030204" pitchFamily="34" charset="0"/>
              </a:rPr>
              <a:t>«</a:t>
            </a:r>
            <a:r>
              <a:rPr lang="fr-FR" sz="2400" b="1" dirty="0">
                <a:latin typeface="Times New Roman" panose="02020603050405020304" pitchFamily="18" charset="0"/>
                <a:ea typeface="Calibri" panose="020F0502020204030204" pitchFamily="34" charset="0"/>
              </a:rPr>
              <a:t> </a:t>
            </a:r>
            <a:r>
              <a:rPr lang="fr-FR" sz="2400" b="1" i="1" dirty="0" smtClean="0">
                <a:latin typeface="Times New Roman" panose="02020603050405020304" pitchFamily="18" charset="0"/>
                <a:ea typeface="Calibri" panose="020F0502020204030204" pitchFamily="34" charset="0"/>
              </a:rPr>
              <a:t>Nous annonçons ta </a:t>
            </a:r>
            <a:r>
              <a:rPr lang="fr-FR" sz="2400" b="1" i="1" dirty="0">
                <a:latin typeface="Times New Roman" panose="02020603050405020304" pitchFamily="18" charset="0"/>
                <a:ea typeface="Calibri" panose="020F0502020204030204" pitchFamily="34" charset="0"/>
              </a:rPr>
              <a:t>mort Seigneur Jésus, </a:t>
            </a:r>
            <a:endParaRPr lang="fr-FR" sz="2400" b="1" i="1" dirty="0" smtClean="0">
              <a:latin typeface="Times New Roman" panose="02020603050405020304" pitchFamily="18" charset="0"/>
              <a:ea typeface="Calibri" panose="020F0502020204030204" pitchFamily="34" charset="0"/>
            </a:endParaRPr>
          </a:p>
          <a:p>
            <a:pPr algn="ctr">
              <a:lnSpc>
                <a:spcPct val="150000"/>
              </a:lnSpc>
            </a:pPr>
            <a:r>
              <a:rPr lang="fr-FR" sz="2400" b="1" i="1" dirty="0" smtClean="0">
                <a:latin typeface="Times New Roman" panose="02020603050405020304" pitchFamily="18" charset="0"/>
                <a:ea typeface="Calibri" panose="020F0502020204030204" pitchFamily="34" charset="0"/>
              </a:rPr>
              <a:t>nous </a:t>
            </a:r>
            <a:r>
              <a:rPr lang="fr-FR" sz="2400" b="1" i="1" dirty="0" smtClean="0">
                <a:latin typeface="Times New Roman" panose="02020603050405020304" pitchFamily="18" charset="0"/>
                <a:ea typeface="Calibri" panose="020F0502020204030204" pitchFamily="34" charset="0"/>
              </a:rPr>
              <a:t>proclamons </a:t>
            </a:r>
            <a:r>
              <a:rPr lang="fr-FR" sz="2400" b="1" i="1" dirty="0" smtClean="0">
                <a:latin typeface="Times New Roman" panose="02020603050405020304" pitchFamily="18" charset="0"/>
                <a:ea typeface="Calibri" panose="020F0502020204030204" pitchFamily="34" charset="0"/>
              </a:rPr>
              <a:t>ta </a:t>
            </a:r>
            <a:r>
              <a:rPr lang="fr-FR" sz="2400" b="1" i="1" dirty="0">
                <a:latin typeface="Times New Roman" panose="02020603050405020304" pitchFamily="18" charset="0"/>
                <a:ea typeface="Calibri" panose="020F0502020204030204" pitchFamily="34" charset="0"/>
              </a:rPr>
              <a:t>résurrection, </a:t>
            </a:r>
            <a:endParaRPr lang="fr-FR" sz="2400" b="1" i="1" dirty="0" smtClean="0">
              <a:latin typeface="Times New Roman" panose="02020603050405020304" pitchFamily="18" charset="0"/>
              <a:ea typeface="Calibri" panose="020F0502020204030204" pitchFamily="34" charset="0"/>
            </a:endParaRPr>
          </a:p>
          <a:p>
            <a:pPr algn="ctr">
              <a:lnSpc>
                <a:spcPct val="150000"/>
              </a:lnSpc>
            </a:pPr>
            <a:r>
              <a:rPr lang="fr-FR" sz="2400" b="1" i="1" dirty="0" smtClean="0">
                <a:latin typeface="Times New Roman" panose="02020603050405020304" pitchFamily="18" charset="0"/>
                <a:ea typeface="Calibri" panose="020F0502020204030204" pitchFamily="34" charset="0"/>
              </a:rPr>
              <a:t>nous </a:t>
            </a:r>
            <a:r>
              <a:rPr lang="fr-FR" sz="2400" b="1" i="1" dirty="0">
                <a:latin typeface="Times New Roman" panose="02020603050405020304" pitchFamily="18" charset="0"/>
                <a:ea typeface="Calibri" panose="020F0502020204030204" pitchFamily="34" charset="0"/>
              </a:rPr>
              <a:t>attendons ta venue dans la gloire</a:t>
            </a:r>
            <a:r>
              <a:rPr lang="fr-FR" sz="2400" b="1" dirty="0">
                <a:latin typeface="Times New Roman" panose="02020603050405020304" pitchFamily="18" charset="0"/>
                <a:ea typeface="Calibri" panose="020F0502020204030204" pitchFamily="34" charset="0"/>
              </a:rPr>
              <a:t> ». </a:t>
            </a:r>
            <a:endParaRPr lang="fr-FR" sz="2400" b="1" dirty="0"/>
          </a:p>
        </p:txBody>
      </p:sp>
      <p:sp>
        <p:nvSpPr>
          <p:cNvPr id="3" name="Rectangle 2"/>
          <p:cNvSpPr/>
          <p:nvPr/>
        </p:nvSpPr>
        <p:spPr>
          <a:xfrm>
            <a:off x="646546" y="907520"/>
            <a:ext cx="4584973" cy="461665"/>
          </a:xfrm>
          <a:prstGeom prst="rect">
            <a:avLst/>
          </a:prstGeom>
        </p:spPr>
        <p:txBody>
          <a:bodyPr wrap="none">
            <a:spAutoFit/>
          </a:bodyPr>
          <a:lstStyle/>
          <a:p>
            <a:r>
              <a:rPr lang="fr-FR" sz="2400" b="1" dirty="0" smtClean="0">
                <a:latin typeface="Times New Roman" panose="02020603050405020304" pitchFamily="18" charset="0"/>
                <a:ea typeface="Calibri" panose="020F0502020204030204" pitchFamily="34" charset="0"/>
              </a:rPr>
              <a:t>Le Dimanche:  </a:t>
            </a:r>
            <a:r>
              <a:rPr lang="fr-FR" sz="2400" b="1" dirty="0">
                <a:latin typeface="Times New Roman" panose="02020603050405020304" pitchFamily="18" charset="0"/>
                <a:ea typeface="Calibri" panose="020F0502020204030204" pitchFamily="34" charset="0"/>
              </a:rPr>
              <a:t>jour du </a:t>
            </a:r>
            <a:r>
              <a:rPr lang="fr-FR" sz="2400" b="1" dirty="0" smtClean="0">
                <a:latin typeface="Times New Roman" panose="02020603050405020304" pitchFamily="18" charset="0"/>
                <a:ea typeface="Calibri" panose="020F0502020204030204" pitchFamily="34" charset="0"/>
              </a:rPr>
              <a:t>Seigneur !</a:t>
            </a:r>
            <a:endParaRPr lang="fr-FR" sz="2400" b="1" dirty="0"/>
          </a:p>
        </p:txBody>
      </p:sp>
    </p:spTree>
    <p:extLst>
      <p:ext uri="{BB962C8B-B14F-4D97-AF65-F5344CB8AC3E}">
        <p14:creationId xmlns:p14="http://schemas.microsoft.com/office/powerpoint/2010/main" val="1713065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707" y="3170824"/>
            <a:ext cx="8866909" cy="2812950"/>
          </a:xfrm>
          <a:prstGeom prst="rect">
            <a:avLst/>
          </a:prstGeom>
          <a:ln>
            <a:solidFill>
              <a:schemeClr val="tx1"/>
            </a:solidFill>
          </a:ln>
        </p:spPr>
        <p:txBody>
          <a:bodyPr wrap="square">
            <a:spAutoFit/>
          </a:bodyPr>
          <a:lstStyle/>
          <a:p>
            <a:pPr marL="457200" algn="just">
              <a:lnSpc>
                <a:spcPct val="150000"/>
              </a:lnSpc>
              <a:spcAft>
                <a:spcPts val="800"/>
              </a:spcAft>
            </a:pP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SC 6</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dirty="0">
                <a:latin typeface="Times New Roman" panose="02020603050405020304" pitchFamily="18" charset="0"/>
                <a:ea typeface="Calibri" panose="020F0502020204030204" pitchFamily="34" charset="0"/>
                <a:cs typeface="Times New Roman" panose="02020603050405020304" pitchFamily="18" charset="0"/>
              </a:rPr>
              <a:t> C’est ainsi que par le baptême les hommes sont greffés sur le mystère pascal du Christ : morts avec lui, ensevelis avec lui, ressuscités avec lui ; ils reçoivent l’esprit d’adoption des fils « dans lequel nous crions : Abba, Père », et ils deviennent ainsi ces vrais adorateurs que cherche le Père. Semblablement, chaque fois qu’ils mangent la Cène du Seigneur, ils annoncent sa mort jusqu’à ce qu’il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vienne.</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1054" y="942109"/>
            <a:ext cx="8996217" cy="1430135"/>
          </a:xfrm>
          <a:prstGeom prst="rect">
            <a:avLst/>
          </a:prstGeom>
        </p:spPr>
        <p:txBody>
          <a:bodyPr wrap="square">
            <a:spAutoFit/>
          </a:bodyPr>
          <a:lstStyle/>
          <a:p>
            <a:pPr lvl="0" algn="ctr">
              <a:lnSpc>
                <a:spcPct val="115000"/>
              </a:lnSpc>
              <a:spcAft>
                <a:spcPts val="800"/>
              </a:spcAft>
            </a:pPr>
            <a:r>
              <a:rPr lang="fr-FR" sz="2400" dirty="0">
                <a:latin typeface="Times New Roman" panose="02020603050405020304" pitchFamily="18" charset="0"/>
                <a:ea typeface="Calibri" panose="020F0502020204030204" pitchFamily="34" charset="0"/>
                <a:cs typeface="Times New Roman" panose="02020603050405020304" pitchFamily="18" charset="0"/>
              </a:rPr>
              <a:t>L’enjeu de toute la </a:t>
            </a:r>
            <a:r>
              <a:rPr lang="fr-FR" sz="2400" dirty="0" smtClean="0">
                <a:latin typeface="Times New Roman" panose="02020603050405020304" pitchFamily="18" charset="0"/>
                <a:ea typeface="Calibri" panose="020F0502020204030204" pitchFamily="34" charset="0"/>
                <a:cs typeface="Times New Roman" panose="02020603050405020304" pitchFamily="18" charset="0"/>
              </a:rPr>
              <a:t>liturgie eucharistique: </a:t>
            </a:r>
          </a:p>
          <a:p>
            <a:pPr lvl="0" algn="ctr">
              <a:lnSpc>
                <a:spcPct val="115000"/>
              </a:lnSpc>
              <a:spcAft>
                <a:spcPts val="800"/>
              </a:spcAft>
            </a:pPr>
            <a:r>
              <a:rPr lang="fr-FR" sz="2400" dirty="0" smtClean="0">
                <a:latin typeface="Times New Roman" panose="02020603050405020304" pitchFamily="18" charset="0"/>
                <a:ea typeface="Calibri" panose="020F0502020204030204" pitchFamily="34" charset="0"/>
                <a:cs typeface="Times New Roman" panose="02020603050405020304" pitchFamily="18" charset="0"/>
              </a:rPr>
              <a:t>(Pour) </a:t>
            </a: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La gloire de Dieu et le Salut du monde </a:t>
            </a:r>
            <a:r>
              <a:rPr lang="fr-FR" sz="2400" dirty="0" smtClean="0">
                <a:latin typeface="Times New Roman" panose="02020603050405020304" pitchFamily="18" charset="0"/>
                <a:ea typeface="Calibri" panose="020F0502020204030204" pitchFamily="34" charset="0"/>
                <a:cs typeface="Times New Roman" panose="02020603050405020304" pitchFamily="18" charset="0"/>
              </a:rPr>
              <a:t>!</a:t>
            </a:r>
          </a:p>
          <a:p>
            <a:pPr lvl="0" algn="ctr">
              <a:lnSpc>
                <a:spcPct val="115000"/>
              </a:lnSpc>
              <a:spcAft>
                <a:spcPts val="800"/>
              </a:spcAft>
            </a:pPr>
            <a:r>
              <a:rPr lang="fr-FR" sz="1600" i="1" dirty="0" smtClean="0">
                <a:latin typeface="Times New Roman" panose="02020603050405020304" pitchFamily="18" charset="0"/>
                <a:ea typeface="Calibri" panose="020F0502020204030204" pitchFamily="34" charset="0"/>
                <a:cs typeface="Times New Roman" panose="02020603050405020304" pitchFamily="18" charset="0"/>
              </a:rPr>
              <a:t>Et ce n’est pas sans rappeler la formule liturgique de la messe</a:t>
            </a:r>
            <a:endParaRPr lang="fr-FR" sz="16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5306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620" y="3355494"/>
            <a:ext cx="8931562" cy="2862322"/>
          </a:xfrm>
          <a:prstGeom prst="rect">
            <a:avLst/>
          </a:prstGeom>
        </p:spPr>
        <p:txBody>
          <a:bodyPr wrap="square">
            <a:spAutoFit/>
          </a:bodyPr>
          <a:lstStyle/>
          <a:p>
            <a:pPr algn="just">
              <a:lnSpc>
                <a:spcPct val="150000"/>
              </a:lnSpc>
            </a:pPr>
            <a:r>
              <a:rPr lang="fr-FR" sz="2000" dirty="0" smtClean="0">
                <a:latin typeface="Times New Roman" panose="02020603050405020304" pitchFamily="18" charset="0"/>
                <a:ea typeface="Calibri" panose="020F0502020204030204" pitchFamily="34" charset="0"/>
              </a:rPr>
              <a:t>	La </a:t>
            </a:r>
            <a:r>
              <a:rPr lang="fr-FR" sz="2000" dirty="0">
                <a:latin typeface="Times New Roman" panose="02020603050405020304" pitchFamily="18" charset="0"/>
                <a:ea typeface="Calibri" panose="020F0502020204030204" pitchFamily="34" charset="0"/>
              </a:rPr>
              <a:t>messe n’est donc pas seulement un rassemblent des fidèles, aussi chaleureux soit-il. C</a:t>
            </a:r>
            <a:r>
              <a:rPr lang="fr-FR" sz="2000" dirty="0" smtClean="0">
                <a:latin typeface="Times New Roman" panose="02020603050405020304" pitchFamily="18" charset="0"/>
                <a:ea typeface="Calibri" panose="020F0502020204030204" pitchFamily="34" charset="0"/>
              </a:rPr>
              <a:t>’est </a:t>
            </a:r>
            <a:r>
              <a:rPr lang="fr-FR" sz="2000" dirty="0">
                <a:latin typeface="Times New Roman" panose="02020603050405020304" pitchFamily="18" charset="0"/>
                <a:ea typeface="Calibri" panose="020F0502020204030204" pitchFamily="34" charset="0"/>
              </a:rPr>
              <a:t>un rassemblement de fidèles en vue de </a:t>
            </a:r>
            <a:r>
              <a:rPr lang="fr-FR" sz="2000" b="1" dirty="0">
                <a:latin typeface="Times New Roman" panose="02020603050405020304" pitchFamily="18" charset="0"/>
                <a:ea typeface="Calibri" panose="020F0502020204030204" pitchFamily="34" charset="0"/>
              </a:rPr>
              <a:t>rendre grâce </a:t>
            </a:r>
            <a:r>
              <a:rPr lang="fr-FR" sz="2000" dirty="0">
                <a:latin typeface="Times New Roman" panose="02020603050405020304" pitchFamily="18" charset="0"/>
                <a:ea typeface="Calibri" panose="020F0502020204030204" pitchFamily="34" charset="0"/>
              </a:rPr>
              <a:t>pour les dons </a:t>
            </a:r>
            <a:r>
              <a:rPr lang="fr-FR" sz="2000" dirty="0" smtClean="0">
                <a:latin typeface="Times New Roman" panose="02020603050405020304" pitchFamily="18" charset="0"/>
                <a:ea typeface="Calibri" panose="020F0502020204030204" pitchFamily="34" charset="0"/>
              </a:rPr>
              <a:t>reçus de </a:t>
            </a:r>
            <a:r>
              <a:rPr lang="fr-FR" sz="2000" dirty="0">
                <a:latin typeface="Times New Roman" panose="02020603050405020304" pitchFamily="18" charset="0"/>
                <a:ea typeface="Calibri" panose="020F0502020204030204" pitchFamily="34" charset="0"/>
              </a:rPr>
              <a:t>Dieu, en vue de </a:t>
            </a:r>
            <a:r>
              <a:rPr lang="fr-FR" sz="2000" b="1" dirty="0">
                <a:latin typeface="Times New Roman" panose="02020603050405020304" pitchFamily="18" charset="0"/>
                <a:ea typeface="Calibri" panose="020F0502020204030204" pitchFamily="34" charset="0"/>
              </a:rPr>
              <a:t>faire systématiquement mémoire de la mort et de résurrection du Christ </a:t>
            </a:r>
            <a:r>
              <a:rPr lang="fr-FR" sz="2000" dirty="0">
                <a:latin typeface="Times New Roman" panose="02020603050405020304" pitchFamily="18" charset="0"/>
                <a:ea typeface="Calibri" panose="020F0502020204030204" pitchFamily="34" charset="0"/>
              </a:rPr>
              <a:t>à travers l’eucharistie, en vue </a:t>
            </a:r>
            <a:r>
              <a:rPr lang="fr-FR" sz="2000" b="1" dirty="0">
                <a:latin typeface="Times New Roman" panose="02020603050405020304" pitchFamily="18" charset="0"/>
                <a:ea typeface="Calibri" panose="020F0502020204030204" pitchFamily="34" charset="0"/>
              </a:rPr>
              <a:t>de se mettre à l’école même de Dieu par sa Parole </a:t>
            </a:r>
            <a:r>
              <a:rPr lang="fr-FR" sz="2000" dirty="0">
                <a:latin typeface="Times New Roman" panose="02020603050405020304" pitchFamily="18" charset="0"/>
                <a:ea typeface="Calibri" panose="020F0502020204030204" pitchFamily="34" charset="0"/>
              </a:rPr>
              <a:t>et pour notre conversion permanente, en vue </a:t>
            </a:r>
            <a:r>
              <a:rPr lang="fr-FR" sz="2000" b="1" dirty="0">
                <a:latin typeface="Times New Roman" panose="02020603050405020304" pitchFamily="18" charset="0"/>
                <a:ea typeface="Calibri" panose="020F0502020204030204" pitchFamily="34" charset="0"/>
              </a:rPr>
              <a:t>de nous offrir nous-même</a:t>
            </a:r>
            <a:r>
              <a:rPr lang="fr-FR" sz="2000" dirty="0">
                <a:latin typeface="Times New Roman" panose="02020603050405020304" pitchFamily="18" charset="0"/>
                <a:ea typeface="Calibri" panose="020F0502020204030204" pitchFamily="34" charset="0"/>
              </a:rPr>
              <a:t> à chaque messe comme le Christ s’est offert lui-même pour les autres. </a:t>
            </a:r>
            <a:endParaRPr lang="fr-FR" sz="2000" dirty="0"/>
          </a:p>
        </p:txBody>
      </p:sp>
      <p:sp>
        <p:nvSpPr>
          <p:cNvPr id="3" name="Rectangle 2"/>
          <p:cNvSpPr/>
          <p:nvPr/>
        </p:nvSpPr>
        <p:spPr>
          <a:xfrm>
            <a:off x="631144" y="792069"/>
            <a:ext cx="8799012" cy="1992853"/>
          </a:xfrm>
          <a:prstGeom prst="rect">
            <a:avLst/>
          </a:prstGeom>
        </p:spPr>
        <p:txBody>
          <a:bodyPr wrap="none">
            <a:spAutoFit/>
          </a:bodyPr>
          <a:lstStyle/>
          <a:p>
            <a:pPr lvl="0" algn="ctr">
              <a:lnSpc>
                <a:spcPct val="115000"/>
              </a:lnSpc>
              <a:spcAft>
                <a:spcPts val="800"/>
              </a:spcAft>
            </a:pPr>
            <a:r>
              <a:rPr lang="fr-FR" sz="2400" dirty="0" smtClean="0">
                <a:latin typeface="Times New Roman" panose="02020603050405020304" pitchFamily="18" charset="0"/>
                <a:ea typeface="Calibri" panose="020F0502020204030204" pitchFamily="34" charset="0"/>
                <a:cs typeface="Times New Roman" panose="02020603050405020304" pitchFamily="18" charset="0"/>
              </a:rPr>
              <a:t>La </a:t>
            </a:r>
            <a:r>
              <a:rPr lang="fr-FR" sz="2400" dirty="0">
                <a:latin typeface="Times New Roman" panose="02020603050405020304" pitchFamily="18" charset="0"/>
                <a:ea typeface="Calibri" panose="020F0502020204030204" pitchFamily="34" charset="0"/>
                <a:cs typeface="Times New Roman" panose="02020603050405020304" pitchFamily="18" charset="0"/>
              </a:rPr>
              <a:t>liturgie </a:t>
            </a:r>
            <a:r>
              <a:rPr lang="fr-FR"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offrir nos vies à l’exemple de Jésus-Christ !</a:t>
            </a:r>
          </a:p>
          <a:p>
            <a:pPr lvl="0" algn="ctr">
              <a:lnSpc>
                <a:spcPct val="115000"/>
              </a:lnSpc>
              <a:spcAft>
                <a:spcPts val="800"/>
              </a:spcAft>
            </a:pPr>
            <a:r>
              <a:rPr lang="fr-FR" u="sng" dirty="0" smtClean="0">
                <a:effectLst/>
                <a:latin typeface="Times New Roman" panose="02020603050405020304" pitchFamily="18" charset="0"/>
                <a:ea typeface="Calibri" panose="020F0502020204030204" pitchFamily="34" charset="0"/>
                <a:cs typeface="Times New Roman" panose="02020603050405020304" pitchFamily="18" charset="0"/>
              </a:rPr>
              <a:t>PE n° 3: </a:t>
            </a:r>
          </a:p>
          <a:p>
            <a:pPr lvl="0" algn="ctr">
              <a:lnSpc>
                <a:spcPct val="115000"/>
              </a:lnSpc>
              <a:spcAft>
                <a:spcPts val="800"/>
              </a:spcAft>
            </a:pPr>
            <a:r>
              <a:rPr lang="fr-FR" sz="2400" dirty="0" smtClean="0">
                <a:solidFill>
                  <a:srgbClr val="666666"/>
                </a:solidFill>
                <a:latin typeface="Times New Roman" panose="02020603050405020304" pitchFamily="18" charset="0"/>
                <a:cs typeface="Times New Roman" panose="02020603050405020304" pitchFamily="18" charset="0"/>
              </a:rPr>
              <a:t>«</a:t>
            </a:r>
            <a:r>
              <a:rPr lang="fr-FR" sz="2400" dirty="0">
                <a:solidFill>
                  <a:srgbClr val="666666"/>
                </a:solidFill>
                <a:latin typeface="Times New Roman" panose="02020603050405020304" pitchFamily="18" charset="0"/>
                <a:cs typeface="Times New Roman" panose="02020603050405020304" pitchFamily="18" charset="0"/>
              </a:rPr>
              <a:t> Que l’Esprit Saint fasse de nous une </a:t>
            </a:r>
            <a:r>
              <a:rPr lang="fr-FR" sz="2400" i="1" dirty="0">
                <a:solidFill>
                  <a:srgbClr val="666666"/>
                </a:solidFill>
                <a:latin typeface="Times New Roman" panose="02020603050405020304" pitchFamily="18" charset="0"/>
                <a:cs typeface="Times New Roman" panose="02020603050405020304" pitchFamily="18" charset="0"/>
              </a:rPr>
              <a:t>éternelle offrande à ta gloire</a:t>
            </a:r>
            <a:r>
              <a:rPr lang="fr-FR" sz="2400" dirty="0">
                <a:solidFill>
                  <a:srgbClr val="666666"/>
                </a:solidFill>
                <a:latin typeface="Times New Roman" panose="02020603050405020304" pitchFamily="18" charset="0"/>
                <a:cs typeface="Times New Roman" panose="02020603050405020304" pitchFamily="18" charset="0"/>
              </a:rPr>
              <a:t>. </a:t>
            </a:r>
            <a:r>
              <a:rPr lang="fr-FR" sz="2400" dirty="0" smtClean="0">
                <a:solidFill>
                  <a:srgbClr val="666666"/>
                </a:solidFill>
                <a:latin typeface="Times New Roman" panose="02020603050405020304" pitchFamily="18" charset="0"/>
                <a:cs typeface="Times New Roman" panose="02020603050405020304" pitchFamily="18" charset="0"/>
              </a:rPr>
              <a:t>»</a:t>
            </a:r>
          </a:p>
          <a:p>
            <a:pPr lvl="0" algn="ctr">
              <a:lnSpc>
                <a:spcPct val="115000"/>
              </a:lnSpc>
              <a:spcAft>
                <a:spcPts val="800"/>
              </a:spcAft>
            </a:pPr>
            <a:r>
              <a:rPr lang="fr-FR" sz="2400" b="1" dirty="0" smtClean="0">
                <a:solidFill>
                  <a:srgbClr val="666666"/>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84243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531" y="1048713"/>
            <a:ext cx="9245600" cy="4806444"/>
          </a:xfrm>
          <a:prstGeom prst="rect">
            <a:avLst/>
          </a:prstGeom>
          <a:ln>
            <a:solidFill>
              <a:schemeClr val="tx1"/>
            </a:solidFill>
          </a:ln>
        </p:spPr>
        <p:txBody>
          <a:bodyPr wrap="square">
            <a:spAutoFit/>
          </a:bodyPr>
          <a:lstStyle/>
          <a:p>
            <a:pPr algn="just">
              <a:lnSpc>
                <a:spcPct val="115000"/>
              </a:lnSpc>
              <a:spcAft>
                <a:spcPts val="800"/>
              </a:spcAft>
            </a:pP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PGLH 9</a:t>
            </a:r>
          </a:p>
          <a:p>
            <a:pPr algn="just">
              <a:lnSpc>
                <a:spcPct val="150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L'exemple et le précepte du Seigneur et des apôtres, qui nous invitent à prier instamment et sans cesse, ne doivent donc pas être considérés comme une règle purement légale; ils appartiennent intimement à l'essence de l'Eglise, qui est une communauté et qui doit, par sa prière aussi, manifester sa nature communautaire</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Certes</a:t>
            </a:r>
            <a:r>
              <a:rPr lang="fr-FR" sz="2000" dirty="0">
                <a:latin typeface="Times New Roman" panose="02020603050405020304" pitchFamily="18" charset="0"/>
                <a:ea typeface="Calibri" panose="020F0502020204030204" pitchFamily="34" charset="0"/>
                <a:cs typeface="Times New Roman" panose="02020603050405020304" pitchFamily="18" charset="0"/>
              </a:rPr>
              <a:t>, la prière qu'on fait dans sa chambre, portes fermées (Cf., Mt 6, 6) est toujours nécessaire et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recommandée, </a:t>
            </a:r>
            <a:r>
              <a:rPr lang="fr-FR" sz="2000" dirty="0">
                <a:latin typeface="Times New Roman" panose="02020603050405020304" pitchFamily="18" charset="0"/>
                <a:ea typeface="Calibri" panose="020F0502020204030204" pitchFamily="34" charset="0"/>
                <a:cs typeface="Times New Roman" panose="02020603050405020304" pitchFamily="18" charset="0"/>
              </a:rPr>
              <a:t>elle est la prière d'un membre de l'Église, accomplie par le Christ dans l'Esprit Saint. </a:t>
            </a:r>
            <a:r>
              <a:rPr lang="fr-FR" sz="2000" b="1" dirty="0">
                <a:latin typeface="Times New Roman" panose="02020603050405020304" pitchFamily="18" charset="0"/>
                <a:ea typeface="Calibri" panose="020F0502020204030204" pitchFamily="34" charset="0"/>
                <a:cs typeface="Times New Roman" panose="02020603050405020304" pitchFamily="18" charset="0"/>
              </a:rPr>
              <a:t>Cependant la prière de la communauté possède une dignité spéciale; le Christ lui-même n'</a:t>
            </a:r>
            <a:r>
              <a:rPr lang="fr-FR" sz="2000" b="1" dirty="0" err="1">
                <a:latin typeface="Times New Roman" panose="02020603050405020304" pitchFamily="18" charset="0"/>
                <a:ea typeface="Calibri" panose="020F0502020204030204" pitchFamily="34" charset="0"/>
                <a:cs typeface="Times New Roman" panose="02020603050405020304" pitchFamily="18" charset="0"/>
              </a:rPr>
              <a:t>a-t-il</a:t>
            </a:r>
            <a:r>
              <a:rPr lang="fr-FR" sz="2000" b="1" dirty="0">
                <a:latin typeface="Times New Roman" panose="02020603050405020304" pitchFamily="18" charset="0"/>
                <a:ea typeface="Calibri" panose="020F0502020204030204" pitchFamily="34" charset="0"/>
                <a:cs typeface="Times New Roman" panose="02020603050405020304" pitchFamily="18" charset="0"/>
              </a:rPr>
              <a:t> pas dit: "Là où deux ou trois sont rassemblés en mon nom, je suis au milieu d'eux" (</a:t>
            </a:r>
            <a:r>
              <a:rPr lang="fr-FR" sz="2000" dirty="0">
                <a:latin typeface="Times New Roman" panose="02020603050405020304" pitchFamily="18" charset="0"/>
                <a:ea typeface="Calibri" panose="020F0502020204030204" pitchFamily="34" charset="0"/>
                <a:cs typeface="Times New Roman" panose="02020603050405020304" pitchFamily="18" charset="0"/>
              </a:rPr>
              <a:t>Mt l8, 20)?</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791211" y="321015"/>
            <a:ext cx="5889817" cy="490199"/>
          </a:xfrm>
          <a:prstGeom prst="rect">
            <a:avLst/>
          </a:prstGeom>
        </p:spPr>
        <p:txBody>
          <a:bodyPr wrap="none">
            <a:spAutoFit/>
          </a:bodyPr>
          <a:lstStyle/>
          <a:p>
            <a:pPr lvl="0" algn="just">
              <a:lnSpc>
                <a:spcPct val="115000"/>
              </a:lnSpc>
              <a:spcAft>
                <a:spcPts val="800"/>
              </a:spcAft>
            </a:pPr>
            <a:r>
              <a:rPr lang="fr-FR" sz="2400" b="1" dirty="0">
                <a:latin typeface="Times New Roman" panose="02020603050405020304" pitchFamily="18" charset="0"/>
                <a:ea typeface="Calibri" panose="020F0502020204030204" pitchFamily="34" charset="0"/>
                <a:cs typeface="Times New Roman" panose="02020603050405020304" pitchFamily="18" charset="0"/>
              </a:rPr>
              <a:t>La liturgie est par essence communautaire. </a:t>
            </a:r>
            <a:endParaRPr lang="fr-FR"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303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709" y="473591"/>
            <a:ext cx="6899564" cy="6161687"/>
          </a:xfrm>
          <a:prstGeom prst="rect">
            <a:avLst/>
          </a:prstGeom>
        </p:spPr>
        <p:txBody>
          <a:bodyPr wrap="square">
            <a:spAutoFit/>
          </a:bodyPr>
          <a:lstStyle/>
          <a:p>
            <a:pPr marL="457200" algn="just">
              <a:lnSpc>
                <a:spcPct val="115000"/>
              </a:lnSpc>
              <a:spcAft>
                <a:spcPts val="0"/>
              </a:spcAft>
            </a:pPr>
            <a:r>
              <a:rPr lang="fr-FR" u="sng" dirty="0" smtClean="0">
                <a:latin typeface="Times New Roman" panose="02020603050405020304" pitchFamily="18" charset="0"/>
                <a:ea typeface="Calibri" panose="020F0502020204030204" pitchFamily="34" charset="0"/>
                <a:cs typeface="Times New Roman" panose="02020603050405020304" pitchFamily="18" charset="0"/>
              </a:rPr>
              <a:t>Paume 94 </a:t>
            </a:r>
            <a:r>
              <a:rPr lang="fr-FR" dirty="0" smtClean="0">
                <a:latin typeface="Times New Roman" panose="02020603050405020304" pitchFamily="18" charset="0"/>
                <a:ea typeface="Calibri" panose="020F0502020204030204" pitchFamily="34" charset="0"/>
                <a:cs typeface="Times New Roman" panose="02020603050405020304" pitchFamily="18" charset="0"/>
              </a:rPr>
              <a:t>– dit invitatoire</a:t>
            </a:r>
          </a:p>
          <a:p>
            <a:pPr marL="457200" algn="just">
              <a:lnSpc>
                <a:spcPct val="115000"/>
              </a:lnSpc>
              <a:spcAft>
                <a:spcPts val="0"/>
              </a:spcAft>
            </a:pPr>
            <a:endParaRPr lang="fr-FR" b="1"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1 </a:t>
            </a:r>
            <a:r>
              <a:rPr lang="fr-FR" b="1" dirty="0">
                <a:latin typeface="Times New Roman" panose="02020603050405020304" pitchFamily="18" charset="0"/>
                <a:ea typeface="Calibri" panose="020F0502020204030204" pitchFamily="34" charset="0"/>
                <a:cs typeface="Times New Roman" panose="02020603050405020304" pitchFamily="18" charset="0"/>
              </a:rPr>
              <a:t>Venez, crions de joie pour le Seigneur,</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acclamons </a:t>
            </a:r>
            <a:r>
              <a:rPr lang="fr-FR" b="1" dirty="0">
                <a:latin typeface="Times New Roman" panose="02020603050405020304" pitchFamily="18" charset="0"/>
                <a:ea typeface="Calibri" panose="020F0502020204030204" pitchFamily="34" charset="0"/>
                <a:cs typeface="Times New Roman" panose="02020603050405020304" pitchFamily="18" charset="0"/>
              </a:rPr>
              <a:t>notre Rocher, notre salut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2 Allons jusqu'à lui en rendant grâce,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par </a:t>
            </a:r>
            <a:r>
              <a:rPr lang="fr-FR" b="1" dirty="0">
                <a:latin typeface="Times New Roman" panose="02020603050405020304" pitchFamily="18" charset="0"/>
                <a:ea typeface="Calibri" panose="020F0502020204030204" pitchFamily="34" charset="0"/>
                <a:cs typeface="Times New Roman" panose="02020603050405020304" pitchFamily="18" charset="0"/>
              </a:rPr>
              <a:t>nos hymnes de fête acclamons-le </a:t>
            </a:r>
            <a:r>
              <a:rPr lang="fr-FR" b="1"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a:lnSpc>
                <a:spcPct val="150000"/>
              </a:lnSpc>
              <a:spcAft>
                <a:spcPts val="80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a:t>
            </a:r>
          </a:p>
          <a:p>
            <a:pPr marL="457200" lvl="0" algn="just">
              <a:lnSpc>
                <a:spcPct val="150000"/>
              </a:lnSpc>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3 Oui, le grand Dieu, c'est le Seigneur,</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just">
              <a:lnSpc>
                <a:spcPct val="150000"/>
              </a:lnSpc>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le grand roi au-dessus de tous les dieux :</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just">
              <a:lnSpc>
                <a:spcPct val="150000"/>
              </a:lnSpc>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4 il tient en main les profondeurs de la terre,</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just">
              <a:lnSpc>
                <a:spcPct val="150000"/>
              </a:lnSpc>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et les sommets des montagnes sont à lui ;</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just">
              <a:lnSpc>
                <a:spcPct val="150000"/>
              </a:lnSpc>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5 à lui la mer, c'est lui qui l'a faite,</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just">
              <a:lnSpc>
                <a:spcPct val="150000"/>
              </a:lnSpc>
              <a:spcAft>
                <a:spcPts val="800"/>
              </a:spcAft>
            </a:pPr>
            <a:r>
              <a:rPr lang="fr-FR"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et les terres, car ses mains les ont pétries.</a:t>
            </a:r>
            <a:endParaRPr lang="fr-FR"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263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lnSpc>
                <a:spcPct val="115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La liturgie de l’Eglise</a:t>
            </a:r>
            <a:r>
              <a:rPr lang="fr-FR" sz="3200" dirty="0">
                <a:latin typeface="Calibri" panose="020F0502020204030204" pitchFamily="34" charset="0"/>
                <a:ea typeface="Calibri" panose="020F0502020204030204" pitchFamily="34" charset="0"/>
                <a:cs typeface="Times New Roman" panose="02020603050405020304" pitchFamily="18" charset="0"/>
              </a:rPr>
              <a:t/>
            </a:r>
            <a:br>
              <a:rPr lang="fr-FR" sz="3200" dirty="0">
                <a:latin typeface="Calibri" panose="020F0502020204030204" pitchFamily="34" charset="0"/>
                <a:ea typeface="Calibri" panose="020F0502020204030204" pitchFamily="34" charset="0"/>
                <a:cs typeface="Times New Roman" panose="02020603050405020304" pitchFamily="18" charset="0"/>
              </a:rPr>
            </a:br>
            <a:r>
              <a:rPr lang="fr-FR" b="1" dirty="0">
                <a:latin typeface="Times New Roman" panose="02020603050405020304" pitchFamily="18" charset="0"/>
                <a:ea typeface="Calibri" panose="020F0502020204030204" pitchFamily="34" charset="0"/>
                <a:cs typeface="Times New Roman" panose="02020603050405020304" pitchFamily="18" charset="0"/>
              </a:rPr>
              <a:t>Quelques notions fondamentales.</a:t>
            </a:r>
            <a:r>
              <a:rPr lang="fr-FR" sz="3200" dirty="0">
                <a:latin typeface="Calibri" panose="020F0502020204030204" pitchFamily="34" charset="0"/>
                <a:ea typeface="Calibri" panose="020F0502020204030204" pitchFamily="34" charset="0"/>
                <a:cs typeface="Times New Roman" panose="02020603050405020304" pitchFamily="18" charset="0"/>
              </a:rPr>
              <a:t/>
            </a:r>
            <a:br>
              <a:rPr lang="fr-FR" sz="320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p:cNvSpPr>
            <a:spLocks noGrp="1"/>
          </p:cNvSpPr>
          <p:nvPr>
            <p:ph idx="1"/>
          </p:nvPr>
        </p:nvSpPr>
        <p:spPr/>
        <p:txBody>
          <a:bodyPr>
            <a:normAutofit/>
          </a:bodyPr>
          <a:lstStyle/>
          <a:p>
            <a:pPr algn="ctr">
              <a:lnSpc>
                <a:spcPct val="150000"/>
              </a:lnSpc>
              <a:spcAft>
                <a:spcPts val="800"/>
              </a:spcAft>
            </a:pPr>
            <a:r>
              <a:rPr lang="fr-FR" sz="3000"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Introduction</a:t>
            </a:r>
            <a:endParaRPr lang="fr-FR" sz="3000"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1. Le </a:t>
            </a:r>
            <a:r>
              <a:rPr lang="fr-FR" sz="2000" b="1" dirty="0">
                <a:latin typeface="Times New Roman" panose="02020603050405020304" pitchFamily="18" charset="0"/>
                <a:ea typeface="Calibri" panose="020F0502020204030204" pitchFamily="34" charset="0"/>
                <a:cs typeface="Times New Roman" panose="02020603050405020304" pitchFamily="18" charset="0"/>
              </a:rPr>
              <a:t>concile de Vatican II et la constitution sur la Liturgie</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a:t>
            </a:r>
            <a:endParaRPr lang="fr-FR" sz="20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r>
              <a:rPr lang="fr-FR" sz="2000" b="1" dirty="0" smtClean="0">
                <a:latin typeface="Times New Roman" panose="02020603050405020304" pitchFamily="18" charset="0"/>
                <a:cs typeface="Times New Roman" panose="02020603050405020304" pitchFamily="18" charset="0"/>
              </a:rPr>
              <a:t>2. </a:t>
            </a:r>
            <a:r>
              <a:rPr lang="fr-FR" sz="2000" b="1" dirty="0">
                <a:latin typeface="Times New Roman" panose="02020603050405020304" pitchFamily="18" charset="0"/>
                <a:ea typeface="Calibri" panose="020F0502020204030204" pitchFamily="34" charset="0"/>
                <a:cs typeface="Times New Roman" panose="02020603050405020304" pitchFamily="18" charset="0"/>
              </a:rPr>
              <a:t>Plan de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SC: </a:t>
            </a:r>
            <a:r>
              <a:rPr lang="fr-FR" sz="2000" b="1" dirty="0" smtClean="0">
                <a:latin typeface="Times New Roman" panose="02020603050405020304" pitchFamily="18" charset="0"/>
                <a:cs typeface="Times New Roman" panose="02020603050405020304" pitchFamily="18" charset="0"/>
              </a:rPr>
              <a:t>Le concile concerne évidemment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la </a:t>
            </a:r>
            <a:r>
              <a:rPr lang="fr-FR" sz="2000" b="1" dirty="0">
                <a:latin typeface="Times New Roman" panose="02020603050405020304" pitchFamily="18" charset="0"/>
                <a:ea typeface="Calibri" panose="020F0502020204030204" pitchFamily="34" charset="0"/>
                <a:cs typeface="Times New Roman" panose="02020603050405020304" pitchFamily="18" charset="0"/>
              </a:rPr>
              <a:t>messe, mais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encore </a:t>
            </a:r>
            <a:r>
              <a:rPr lang="fr-FR" sz="2000" b="1" dirty="0">
                <a:latin typeface="Times New Roman" panose="02020603050405020304" pitchFamily="18" charset="0"/>
                <a:ea typeface="Calibri" panose="020F0502020204030204" pitchFamily="34" charset="0"/>
                <a:cs typeface="Times New Roman" panose="02020603050405020304" pitchFamily="18" charset="0"/>
              </a:rPr>
              <a:t>toute la vie de prière, liturgique et sacramentelle, de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l’Eglise.</a:t>
            </a:r>
            <a:endParaRPr lang="fr-FR" sz="2000" b="1" dirty="0" smtClean="0">
              <a:latin typeface="Times New Roman" panose="02020603050405020304" pitchFamily="18" charset="0"/>
              <a:cs typeface="Times New Roman" panose="02020603050405020304" pitchFamily="18" charset="0"/>
            </a:endParaRPr>
          </a:p>
          <a:p>
            <a:pPr>
              <a:lnSpc>
                <a:spcPct val="150000"/>
              </a:lnSpc>
            </a:pP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178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672" y="951626"/>
            <a:ext cx="6096000" cy="6181179"/>
          </a:xfrm>
          <a:prstGeom prst="rect">
            <a:avLst/>
          </a:prstGeom>
        </p:spPr>
        <p:txBody>
          <a:bodyPr>
            <a:spAutoFit/>
          </a:bodyPr>
          <a:lstStyle/>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6 Entrez, inclinez-vous, prosternez-vous,</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adorons </a:t>
            </a:r>
            <a:r>
              <a:rPr lang="fr-FR" b="1" dirty="0">
                <a:latin typeface="Times New Roman" panose="02020603050405020304" pitchFamily="18" charset="0"/>
                <a:ea typeface="Calibri" panose="020F0502020204030204" pitchFamily="34" charset="0"/>
                <a:cs typeface="Times New Roman" panose="02020603050405020304" pitchFamily="18" charset="0"/>
              </a:rPr>
              <a:t>le Seigneur qui nous a faits.</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7 Oui, il est notre Dieu ; </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nous </a:t>
            </a:r>
            <a:r>
              <a:rPr lang="fr-FR" b="1" dirty="0">
                <a:latin typeface="Times New Roman" panose="02020603050405020304" pitchFamily="18" charset="0"/>
                <a:ea typeface="Calibri" panose="020F0502020204030204" pitchFamily="34" charset="0"/>
                <a:cs typeface="Times New Roman" panose="02020603050405020304" pitchFamily="18" charset="0"/>
              </a:rPr>
              <a:t>sommes le peuple qu'il conduit,</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FR" b="1" dirty="0" smtClean="0">
                <a:latin typeface="Times New Roman" panose="02020603050405020304" pitchFamily="18" charset="0"/>
                <a:ea typeface="Calibri" panose="020F0502020204030204" pitchFamily="34" charset="0"/>
                <a:cs typeface="Times New Roman" panose="02020603050405020304" pitchFamily="18" charset="0"/>
              </a:rPr>
              <a:t>   le </a:t>
            </a:r>
            <a:r>
              <a:rPr lang="fr-FR" b="1" dirty="0">
                <a:latin typeface="Times New Roman" panose="02020603050405020304" pitchFamily="18" charset="0"/>
                <a:ea typeface="Calibri" panose="020F0502020204030204" pitchFamily="34" charset="0"/>
                <a:cs typeface="Times New Roman" panose="02020603050405020304" pitchFamily="18" charset="0"/>
              </a:rPr>
              <a:t>troupeau guidé par sa main</a:t>
            </a:r>
            <a:r>
              <a:rPr lang="fr-FR" b="1"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algn="just">
              <a:lnSpc>
                <a:spcPct val="150000"/>
              </a:lnSpc>
              <a:spcAft>
                <a:spcPts val="800"/>
              </a:spcAft>
            </a:pPr>
            <a:r>
              <a:rPr lang="fr-FR"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Aujourd'hui écouterez-vous sa parole ? </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8 « Ne fermez pas votre cœur comme au désert,</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     comme au jour de tentation et de défi,</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9 où vos pères m'ont tenté et provoqué,</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   et pourtant ils avaient vu mon exploit.</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01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1" y="317840"/>
            <a:ext cx="8996218" cy="33239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algn="just">
              <a:lnSpc>
                <a:spcPct val="150000"/>
              </a:lnSpc>
              <a:spcAft>
                <a:spcPts val="0"/>
              </a:spcAft>
            </a:pPr>
            <a:r>
              <a:rPr lang="fr-FR" sz="2000" b="1" dirty="0">
                <a:latin typeface="Times New Roman" panose="02020603050405020304" pitchFamily="18" charset="0"/>
                <a:ea typeface="Calibri" panose="020F0502020204030204" pitchFamily="34" charset="0"/>
                <a:cs typeface="Times New Roman" panose="02020603050405020304" pitchFamily="18" charset="0"/>
              </a:rPr>
              <a:t>SC 6 : </a:t>
            </a:r>
            <a:r>
              <a:rPr lang="fr-FR" sz="2000" i="1" dirty="0">
                <a:latin typeface="Times New Roman" panose="02020603050405020304" pitchFamily="18" charset="0"/>
                <a:ea typeface="Calibri" panose="020F0502020204030204" pitchFamily="34" charset="0"/>
                <a:cs typeface="Times New Roman" panose="02020603050405020304" pitchFamily="18" charset="0"/>
              </a:rPr>
              <a:t>L’œuvre du salut continuée par l’Église se réalise dans la liturgie</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Jamais</a:t>
            </a:r>
            <a:r>
              <a:rPr lang="fr-FR" sz="2000" dirty="0">
                <a:latin typeface="Times New Roman" panose="02020603050405020304" pitchFamily="18" charset="0"/>
                <a:ea typeface="Calibri" panose="020F0502020204030204" pitchFamily="34" charset="0"/>
                <a:cs typeface="Times New Roman" panose="02020603050405020304" pitchFamily="18" charset="0"/>
              </a:rPr>
              <a:t>, dans la suite, l’Église n’omit de se réunir pour célébrer le mystère pascal ; en lisant « dans toutes les Écritures ce qui le concernait » (</a:t>
            </a:r>
            <a:r>
              <a:rPr lang="fr-FR" sz="2000" i="1" dirty="0" err="1">
                <a:latin typeface="Times New Roman" panose="02020603050405020304" pitchFamily="18" charset="0"/>
                <a:ea typeface="Calibri" panose="020F0502020204030204" pitchFamily="34" charset="0"/>
                <a:cs typeface="Times New Roman" panose="02020603050405020304" pitchFamily="18" charset="0"/>
              </a:rPr>
              <a:t>Lc</a:t>
            </a:r>
            <a:r>
              <a:rPr lang="fr-FR" sz="2000" dirty="0">
                <a:latin typeface="Times New Roman" panose="02020603050405020304" pitchFamily="18" charset="0"/>
                <a:ea typeface="Calibri" panose="020F0502020204030204" pitchFamily="34" charset="0"/>
                <a:cs typeface="Times New Roman" panose="02020603050405020304" pitchFamily="18" charset="0"/>
              </a:rPr>
              <a:t> 24, 27), en célébrant l’Eucharistie dans laquelle « sont rendus présents la victoire et le triomphe de sa mort » et en rendant en même temps grâces « à Dieu pour son don ineffable » (</a:t>
            </a:r>
            <a:r>
              <a:rPr lang="fr-FR" sz="2000" i="1" dirty="0">
                <a:latin typeface="Times New Roman" panose="02020603050405020304" pitchFamily="18" charset="0"/>
                <a:ea typeface="Calibri" panose="020F0502020204030204" pitchFamily="34" charset="0"/>
                <a:cs typeface="Times New Roman" panose="02020603050405020304" pitchFamily="18" charset="0"/>
              </a:rPr>
              <a:t>2 Co</a:t>
            </a:r>
            <a:r>
              <a:rPr lang="fr-FR" sz="2000" dirty="0">
                <a:latin typeface="Times New Roman" panose="02020603050405020304" pitchFamily="18" charset="0"/>
                <a:ea typeface="Calibri" panose="020F0502020204030204" pitchFamily="34" charset="0"/>
                <a:cs typeface="Times New Roman" panose="02020603050405020304" pitchFamily="18" charset="0"/>
              </a:rPr>
              <a:t> 9, 15) dans le Christ Jésus « pour la louange de sa gloire » (</a:t>
            </a:r>
            <a:r>
              <a:rPr lang="fr-FR" sz="2000" i="1" dirty="0">
                <a:latin typeface="Times New Roman" panose="02020603050405020304" pitchFamily="18" charset="0"/>
                <a:ea typeface="Calibri" panose="020F0502020204030204" pitchFamily="34" charset="0"/>
                <a:cs typeface="Times New Roman" panose="02020603050405020304" pitchFamily="18" charset="0"/>
              </a:rPr>
              <a:t>Ep</a:t>
            </a:r>
            <a:r>
              <a:rPr lang="fr-FR" sz="2000" dirty="0">
                <a:latin typeface="Times New Roman" panose="02020603050405020304" pitchFamily="18" charset="0"/>
                <a:ea typeface="Calibri" panose="020F0502020204030204" pitchFamily="34" charset="0"/>
                <a:cs typeface="Times New Roman" panose="02020603050405020304" pitchFamily="18" charset="0"/>
              </a:rPr>
              <a:t> 1, 12) par la puissance de l’Esprit Saint.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54181" y="4163625"/>
            <a:ext cx="8996217" cy="23955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algn="just">
              <a:lnSpc>
                <a:spcPct val="115000"/>
              </a:lnSpc>
              <a:spcAft>
                <a:spcPts val="800"/>
              </a:spcAft>
            </a:pPr>
            <a:r>
              <a:rPr lang="fr-FR" sz="2000" b="1" dirty="0">
                <a:latin typeface="Times New Roman" panose="02020603050405020304" pitchFamily="18" charset="0"/>
                <a:ea typeface="Calibri" panose="020F0502020204030204" pitchFamily="34" charset="0"/>
                <a:cs typeface="Times New Roman" panose="02020603050405020304" pitchFamily="18" charset="0"/>
              </a:rPr>
              <a:t>SC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10</a:t>
            </a:r>
            <a:r>
              <a:rPr lang="fr-FR" sz="2000" b="1" dirty="0">
                <a:latin typeface="Times New Roman" panose="02020603050405020304" pitchFamily="18" charset="0"/>
                <a:ea typeface="Calibri" panose="020F0502020204030204" pitchFamily="34" charset="0"/>
                <a:cs typeface="Times New Roman" panose="02020603050405020304" pitchFamily="18" charset="0"/>
              </a:rPr>
              <a:t>.</a:t>
            </a:r>
            <a:endParaRPr lang="fr-FR"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fr-FR"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C’est </a:t>
            </a: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donc de la liturgie, et principalement de l’Eucharistie, comme d’une source, que la grâce découle en nous et qu’on obtient avec le maximum d’efficacité cette sanctification des hommes, et cette glorification de Dieu dans le Christ, que recherchent, comme leur fin, toutes les autres œuvres de l’Église.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5183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527" y="1826824"/>
            <a:ext cx="9310255" cy="266226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algn="just">
              <a:lnSpc>
                <a:spcPct val="115000"/>
              </a:lnSpc>
              <a:spcAft>
                <a:spcPts val="0"/>
              </a:spcAft>
            </a:pPr>
            <a:r>
              <a:rPr lang="fr-FR" sz="2000" b="1" dirty="0">
                <a:latin typeface="Times New Roman" panose="02020603050405020304" pitchFamily="18" charset="0"/>
                <a:ea typeface="Calibri" panose="020F0502020204030204" pitchFamily="34" charset="0"/>
                <a:cs typeface="Times New Roman" panose="02020603050405020304" pitchFamily="18" charset="0"/>
              </a:rPr>
              <a:t>SC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7</a:t>
            </a:r>
          </a:p>
          <a:p>
            <a:pPr marL="457200" algn="just">
              <a:lnSpc>
                <a:spcPct val="150000"/>
              </a:lnSpc>
              <a:spcAft>
                <a:spcPts val="0"/>
              </a:spcAft>
            </a:pPr>
            <a:r>
              <a:rPr lang="fr-FR" sz="2400" dirty="0" smtClean="0">
                <a:latin typeface="Times New Roman" panose="02020603050405020304" pitchFamily="18" charset="0"/>
                <a:ea typeface="Calibri" panose="020F0502020204030204" pitchFamily="34" charset="0"/>
                <a:cs typeface="Times New Roman" panose="02020603050405020304" pitchFamily="18" charset="0"/>
              </a:rPr>
              <a:t>[…] Par </a:t>
            </a:r>
            <a:r>
              <a:rPr lang="fr-FR" sz="2400" dirty="0">
                <a:latin typeface="Times New Roman" panose="02020603050405020304" pitchFamily="18" charset="0"/>
                <a:ea typeface="Calibri" panose="020F0502020204030204" pitchFamily="34" charset="0"/>
                <a:cs typeface="Times New Roman" panose="02020603050405020304" pitchFamily="18" charset="0"/>
              </a:rPr>
              <a:t>conséquent, toute célébration liturgique, en tant qu’œuvre du Christ prêtre et de son Corps qui est l’Église, est l’action sacrée par excellence dont nulle autre action de l’Église ne peut atteindre l’efficacité au même titre et au même degré.</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4899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683491"/>
          </a:xfrm>
        </p:spPr>
        <p:txBody>
          <a:bodyPr/>
          <a:lstStyle/>
          <a:p>
            <a:r>
              <a:rPr lang="fr-FR" dirty="0" smtClean="0"/>
              <a:t>Première partie</a:t>
            </a:r>
            <a:endParaRPr lang="fr-FR" dirty="0"/>
          </a:p>
        </p:txBody>
      </p:sp>
      <p:sp>
        <p:nvSpPr>
          <p:cNvPr id="3" name="Espace réservé du contenu 2"/>
          <p:cNvSpPr>
            <a:spLocks noGrp="1"/>
          </p:cNvSpPr>
          <p:nvPr>
            <p:ph idx="1"/>
          </p:nvPr>
        </p:nvSpPr>
        <p:spPr>
          <a:xfrm>
            <a:off x="665018" y="1514764"/>
            <a:ext cx="8608984" cy="1136072"/>
          </a:xfrm>
        </p:spPr>
        <p:txBody>
          <a:bodyPr>
            <a:normAutofit/>
          </a:bodyPr>
          <a:lstStyle/>
          <a:p>
            <a:pPr marL="0" lvl="0" indent="0">
              <a:buNone/>
            </a:pPr>
            <a:r>
              <a:rPr lang="fr-FR" sz="2400" b="1" dirty="0" smtClean="0">
                <a:latin typeface="Times New Roman" panose="02020603050405020304" pitchFamily="18" charset="0"/>
                <a:cs typeface="Times New Roman" panose="02020603050405020304" pitchFamily="18" charset="0"/>
              </a:rPr>
              <a:t>1. Comment définir la </a:t>
            </a:r>
            <a:r>
              <a:rPr lang="fr-FR" sz="2400" b="1" dirty="0">
                <a:latin typeface="Times New Roman" panose="02020603050405020304" pitchFamily="18" charset="0"/>
                <a:cs typeface="Times New Roman" panose="02020603050405020304" pitchFamily="18" charset="0"/>
              </a:rPr>
              <a:t>Liturgie chrétienne </a:t>
            </a:r>
            <a:r>
              <a:rPr lang="fr-FR" sz="2400" b="1" dirty="0" smtClean="0">
                <a:latin typeface="Times New Roman" panose="02020603050405020304" pitchFamily="18" charset="0"/>
                <a:cs typeface="Times New Roman" panose="02020603050405020304" pitchFamily="18" charset="0"/>
              </a:rPr>
              <a:t>?</a:t>
            </a:r>
            <a:endParaRPr lang="fr-FR" sz="1200" b="1" dirty="0">
              <a:latin typeface="Times New Roman" panose="02020603050405020304" pitchFamily="18" charset="0"/>
              <a:cs typeface="Times New Roman" panose="02020603050405020304" pitchFamily="18" charset="0"/>
            </a:endParaRPr>
          </a:p>
          <a:p>
            <a:pPr marL="0" lvl="0" indent="0">
              <a:buNone/>
            </a:pPr>
            <a:r>
              <a:rPr lang="fr-FR" sz="2400" b="1" dirty="0" smtClean="0">
                <a:latin typeface="Times New Roman" panose="02020603050405020304" pitchFamily="18" charset="0"/>
                <a:cs typeface="Times New Roman" panose="02020603050405020304" pitchFamily="18" charset="0"/>
              </a:rPr>
              <a:t>2. La </a:t>
            </a:r>
            <a:r>
              <a:rPr lang="fr-FR" sz="2400" b="1" dirty="0">
                <a:latin typeface="Times New Roman" panose="02020603050405020304" pitchFamily="18" charset="0"/>
                <a:cs typeface="Times New Roman" panose="02020603050405020304" pitchFamily="18" charset="0"/>
              </a:rPr>
              <a:t>liturgie </a:t>
            </a:r>
            <a:r>
              <a:rPr lang="fr-FR" sz="2400" b="1" dirty="0" smtClean="0">
                <a:latin typeface="Times New Roman" panose="02020603050405020304" pitchFamily="18" charset="0"/>
                <a:cs typeface="Times New Roman" panose="02020603050405020304" pitchFamily="18" charset="0"/>
              </a:rPr>
              <a:t>chrétienne: un itinéraire.</a:t>
            </a:r>
            <a:endParaRPr lang="fr-FR" sz="2400" dirty="0" smtClean="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758786" y="3070373"/>
            <a:ext cx="3280065" cy="646331"/>
          </a:xfrm>
          <a:prstGeom prst="rect">
            <a:avLst/>
          </a:prstGeom>
        </p:spPr>
        <p:txBody>
          <a:bodyPr wrap="none">
            <a:spAutoFit/>
          </a:bodyPr>
          <a:lstStyle/>
          <a:p>
            <a:r>
              <a:rPr lang="fr-FR" sz="3600" dirty="0" smtClean="0">
                <a:solidFill>
                  <a:srgbClr val="90C226"/>
                </a:solidFill>
                <a:ea typeface="+mj-ea"/>
                <a:cs typeface="+mj-cs"/>
              </a:rPr>
              <a:t>Seconde </a:t>
            </a:r>
            <a:r>
              <a:rPr lang="fr-FR" sz="3600" dirty="0">
                <a:solidFill>
                  <a:srgbClr val="90C226"/>
                </a:solidFill>
                <a:ea typeface="+mj-ea"/>
                <a:cs typeface="+mj-cs"/>
              </a:rPr>
              <a:t>partie</a:t>
            </a:r>
            <a:endParaRPr lang="fr-FR" dirty="0"/>
          </a:p>
        </p:txBody>
      </p:sp>
      <p:sp>
        <p:nvSpPr>
          <p:cNvPr id="6" name="Rectangle 5"/>
          <p:cNvSpPr/>
          <p:nvPr/>
        </p:nvSpPr>
        <p:spPr>
          <a:xfrm>
            <a:off x="677334" y="3754699"/>
            <a:ext cx="6990524" cy="490199"/>
          </a:xfrm>
          <a:prstGeom prst="rect">
            <a:avLst/>
          </a:prstGeom>
        </p:spPr>
        <p:txBody>
          <a:bodyPr wrap="square">
            <a:spAutoFit/>
          </a:bodyPr>
          <a:lstStyle/>
          <a:p>
            <a:pPr lvl="0" algn="just">
              <a:lnSpc>
                <a:spcPct val="115000"/>
              </a:lnSpc>
              <a:spcAft>
                <a:spcPts val="800"/>
              </a:spcAft>
            </a:pP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Commentaire du psaume 94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758786" y="4893838"/>
            <a:ext cx="2396810" cy="646331"/>
          </a:xfrm>
          <a:prstGeom prst="rect">
            <a:avLst/>
          </a:prstGeom>
        </p:spPr>
        <p:txBody>
          <a:bodyPr wrap="none">
            <a:spAutoFit/>
          </a:bodyPr>
          <a:lstStyle/>
          <a:p>
            <a:r>
              <a:rPr lang="fr-FR" sz="3600" dirty="0" smtClean="0">
                <a:solidFill>
                  <a:srgbClr val="90C226"/>
                </a:solidFill>
                <a:ea typeface="+mj-ea"/>
                <a:cs typeface="+mj-cs"/>
              </a:rPr>
              <a:t>Conclusion</a:t>
            </a:r>
            <a:endParaRPr lang="fr-FR" dirty="0"/>
          </a:p>
        </p:txBody>
      </p:sp>
    </p:spTree>
    <p:extLst>
      <p:ext uri="{BB962C8B-B14F-4D97-AF65-F5344CB8AC3E}">
        <p14:creationId xmlns:p14="http://schemas.microsoft.com/office/powerpoint/2010/main" val="408494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9648" y="2563006"/>
            <a:ext cx="7845879" cy="188340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pPr>
            <a:r>
              <a:rPr lang="fr-FR" sz="2000" b="1" dirty="0" smtClean="0">
                <a:latin typeface="Times New Roman" panose="02020603050405020304" pitchFamily="18" charset="0"/>
                <a:ea typeface="Calibri" panose="020F0502020204030204" pitchFamily="34" charset="0"/>
              </a:rPr>
              <a:t>SC </a:t>
            </a:r>
            <a:r>
              <a:rPr lang="fr-FR" sz="2000" b="1" dirty="0">
                <a:latin typeface="Times New Roman" panose="02020603050405020304" pitchFamily="18" charset="0"/>
                <a:ea typeface="Calibri" panose="020F0502020204030204" pitchFamily="34" charset="0"/>
              </a:rPr>
              <a:t>4</a:t>
            </a:r>
            <a:r>
              <a:rPr lang="fr-FR" sz="2000" dirty="0">
                <a:latin typeface="Times New Roman" panose="02020603050405020304" pitchFamily="18" charset="0"/>
                <a:ea typeface="Calibri" panose="020F0502020204030204" pitchFamily="34" charset="0"/>
              </a:rPr>
              <a:t> : (en parlant des rites) « et il souhaite que, là où il en est besoin, on les révise entièrement avec prudence dans l’esprit d’une saine tradition et qu’on leur rende une nouvelle vigueur en accord avec les circonstances et les nécessités d’aujourd’hui. » </a:t>
            </a:r>
            <a:endParaRPr lang="fr-FR" sz="2000" dirty="0"/>
          </a:p>
        </p:txBody>
      </p:sp>
      <p:sp>
        <p:nvSpPr>
          <p:cNvPr id="3" name="ZoneTexte 2"/>
          <p:cNvSpPr txBox="1"/>
          <p:nvPr/>
        </p:nvSpPr>
        <p:spPr>
          <a:xfrm>
            <a:off x="2438400" y="1006764"/>
            <a:ext cx="5033818" cy="400110"/>
          </a:xfrm>
          <a:prstGeom prst="rect">
            <a:avLst/>
          </a:prstGeom>
          <a:noFill/>
        </p:spPr>
        <p:txBody>
          <a:bodyPr wrap="square" rtlCol="0">
            <a:spAutoFit/>
          </a:bodyPr>
          <a:lstStyle/>
          <a:p>
            <a:r>
              <a:rPr lang="fr-FR" sz="2000" b="1" dirty="0" smtClean="0">
                <a:latin typeface="Times New Roman" panose="02020603050405020304" pitchFamily="18" charset="0"/>
                <a:cs typeface="Times New Roman" panose="02020603050405020304" pitchFamily="18" charset="0"/>
              </a:rPr>
              <a:t>La réforme liturgique du concile Vatican II</a:t>
            </a:r>
            <a:endParaRPr lang="fr-F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904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1523999"/>
            <a:ext cx="9236363" cy="3815403"/>
          </a:xfrm>
          <a:prstGeom prst="rect">
            <a:avLst/>
          </a:prstGeom>
        </p:spPr>
        <p:txBody>
          <a:bodyPr wrap="square">
            <a:spAutoFit/>
          </a:bodyPr>
          <a:lstStyle/>
          <a:p>
            <a:pPr indent="447675" algn="ctr">
              <a:lnSpc>
                <a:spcPct val="115000"/>
              </a:lnSpc>
              <a:spcAft>
                <a:spcPts val="800"/>
              </a:spcAft>
            </a:pPr>
            <a:r>
              <a:rPr lang="fr-FR" sz="3000" b="1" dirty="0" err="1" smtClean="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Sacrosanctum</a:t>
            </a:r>
            <a:r>
              <a:rPr lang="fr-FR" sz="3000" b="1" dirty="0" smtClean="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 </a:t>
            </a:r>
            <a:r>
              <a:rPr lang="fr-FR" sz="3000" b="1" dirty="0" err="1" smtClean="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concilium</a:t>
            </a:r>
            <a:endParaRPr lang="fr-FR" sz="3000" b="1" dirty="0" smtClean="0">
              <a:solidFill>
                <a:schemeClr val="accent1"/>
              </a:solidFill>
              <a:latin typeface="Times New Roman" panose="02020603050405020304" pitchFamily="18" charset="0"/>
              <a:ea typeface="Calibri" panose="020F0502020204030204" pitchFamily="34" charset="0"/>
              <a:cs typeface="Times New Roman" panose="02020603050405020304" pitchFamily="18" charset="0"/>
            </a:endParaRPr>
          </a:p>
          <a:p>
            <a:pPr indent="447675" algn="just">
              <a:lnSpc>
                <a:spcPct val="115000"/>
              </a:lnSpc>
              <a:spcAft>
                <a:spcPts val="800"/>
              </a:spcAft>
            </a:pPr>
            <a:endParaRPr lang="fr-FR" sz="8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smtClean="0">
                <a:latin typeface="Times New Roman" panose="02020603050405020304" pitchFamily="18" charset="0"/>
                <a:ea typeface="Calibri" panose="020F0502020204030204" pitchFamily="34" charset="0"/>
                <a:cs typeface="Times New Roman" panose="02020603050405020304" pitchFamily="18" charset="0"/>
              </a:rPr>
              <a:t>CHAPITRE </a:t>
            </a:r>
            <a:r>
              <a:rPr lang="fr-FR" dirty="0">
                <a:latin typeface="Times New Roman" panose="02020603050405020304" pitchFamily="18" charset="0"/>
                <a:ea typeface="Calibri" panose="020F0502020204030204" pitchFamily="34" charset="0"/>
                <a:cs typeface="Times New Roman" panose="02020603050405020304" pitchFamily="18" charset="0"/>
              </a:rPr>
              <a:t>PREMIER : Principes généraux pour la restauration et le progrès de la liturgie</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II : Le mystère de l'Eucharistie</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III : Les autres sacrements et les sacramentaux</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IV : L’office divin</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V : L’année liturgique</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VI : La musique sacrée</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CHAPITRE VII : L’art sacré et le matériel du culte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2384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1607127" y="840508"/>
            <a:ext cx="6400800" cy="67425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2400" b="1" dirty="0" smtClean="0">
                <a:latin typeface="Times New Roman" panose="02020603050405020304" pitchFamily="18" charset="0"/>
                <a:cs typeface="Times New Roman" panose="02020603050405020304" pitchFamily="18" charset="0"/>
              </a:rPr>
              <a:t>1. Comment définir la Liturgie chrétienne ?</a:t>
            </a:r>
            <a:endParaRPr lang="fr-FR" sz="1200" b="1" dirty="0" smtClean="0">
              <a:latin typeface="Times New Roman" panose="02020603050405020304" pitchFamily="18" charset="0"/>
              <a:cs typeface="Times New Roman" panose="02020603050405020304" pitchFamily="18" charset="0"/>
            </a:endParaRPr>
          </a:p>
          <a:p>
            <a:pPr marL="0" indent="0">
              <a:buFont typeface="Wingdings 3" charset="2"/>
              <a:buNone/>
            </a:pPr>
            <a:endParaRPr lang="fr-FR"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4922982" y="1514763"/>
            <a:ext cx="4880503" cy="369332"/>
          </a:xfrm>
          <a:prstGeom prst="rect">
            <a:avLst/>
          </a:prstGeom>
        </p:spPr>
        <p:txBody>
          <a:bodyPr wrap="none">
            <a:spAutoFit/>
          </a:bodyPr>
          <a:lstStyle/>
          <a:p>
            <a:r>
              <a:rPr lang="fr-FR" i="1" dirty="0">
                <a:latin typeface="Times New Roman" panose="02020603050405020304" pitchFamily="18" charset="0"/>
                <a:ea typeface="Calibri" panose="020F0502020204030204" pitchFamily="34" charset="0"/>
              </a:rPr>
              <a:t>Car la liturgie n’est pas exclusivement </a:t>
            </a:r>
            <a:r>
              <a:rPr lang="fr-FR" i="1" dirty="0" smtClean="0">
                <a:latin typeface="Times New Roman" panose="02020603050405020304" pitchFamily="18" charset="0"/>
                <a:ea typeface="Calibri" panose="020F0502020204030204" pitchFamily="34" charset="0"/>
              </a:rPr>
              <a:t>chrétienne </a:t>
            </a:r>
            <a:r>
              <a:rPr lang="fr-FR" dirty="0" smtClean="0">
                <a:latin typeface="Times New Roman" panose="02020603050405020304" pitchFamily="18" charset="0"/>
                <a:ea typeface="Calibri" panose="020F0502020204030204" pitchFamily="34" charset="0"/>
              </a:rPr>
              <a:t>!</a:t>
            </a:r>
            <a:endParaRPr lang="fr-FR" dirty="0"/>
          </a:p>
        </p:txBody>
      </p:sp>
      <p:sp>
        <p:nvSpPr>
          <p:cNvPr id="4" name="Rectangle 3"/>
          <p:cNvSpPr/>
          <p:nvPr/>
        </p:nvSpPr>
        <p:spPr>
          <a:xfrm>
            <a:off x="240147" y="2964161"/>
            <a:ext cx="9947564" cy="2272417"/>
          </a:xfrm>
          <a:prstGeom prst="rect">
            <a:avLst/>
          </a:prstGeom>
        </p:spPr>
        <p:txBody>
          <a:bodyPr wrap="square">
            <a:spAutoFit/>
          </a:bodyPr>
          <a:lstStyle/>
          <a:p>
            <a:pPr indent="447675" algn="just">
              <a:lnSpc>
                <a:spcPct val="115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Sur le plan étymologique. Nous pouvons décomposer ce terme en deux racines grecques :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dirty="0">
                <a:latin typeface="Times New Roman" panose="02020603050405020304" pitchFamily="18" charset="0"/>
                <a:ea typeface="Calibri" panose="020F0502020204030204" pitchFamily="34" charset="0"/>
                <a:cs typeface="Times New Roman" panose="02020603050405020304" pitchFamily="18" charset="0"/>
              </a:rPr>
              <a:t> Lit » et « </a:t>
            </a:r>
            <a:r>
              <a:rPr lang="fr-FR" sz="2000" dirty="0" err="1">
                <a:latin typeface="Times New Roman" panose="02020603050405020304" pitchFamily="18" charset="0"/>
                <a:ea typeface="Calibri" panose="020F0502020204030204" pitchFamily="34" charset="0"/>
                <a:cs typeface="Times New Roman" panose="02020603050405020304" pitchFamily="18" charset="0"/>
              </a:rPr>
              <a:t>Urgie</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p>
          <a:p>
            <a:pPr indent="447675" algn="just">
              <a:lnSpc>
                <a:spcPct val="115000"/>
              </a:lnSpc>
              <a:spcAft>
                <a:spcPts val="800"/>
              </a:spcAft>
            </a:pPr>
            <a:endParaRPr lang="fr-FR" sz="1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latin typeface="Times New Roman" panose="02020603050405020304" pitchFamily="18" charset="0"/>
                <a:ea typeface="Calibri" panose="020F0502020204030204" pitchFamily="34" charset="0"/>
                <a:cs typeface="Times New Roman" panose="02020603050405020304" pitchFamily="18" charset="0"/>
              </a:rPr>
              <a:t>Urgie</a:t>
            </a:r>
            <a:r>
              <a:rPr lang="fr-FR" sz="2000" dirty="0">
                <a:latin typeface="Times New Roman" panose="02020603050405020304" pitchFamily="18" charset="0"/>
                <a:ea typeface="Calibri" panose="020F0502020204030204" pitchFamily="34" charset="0"/>
                <a:cs typeface="Times New Roman" panose="02020603050405020304" pitchFamily="18" charset="0"/>
              </a:rPr>
              <a:t> » a le sens de l’action, faire… chirurgie, urgence, métallurgie…</a:t>
            </a:r>
          </a:p>
          <a:p>
            <a:pPr indent="447675" algn="just">
              <a:lnSpc>
                <a:spcPct val="115000"/>
              </a:lnSpc>
              <a:spcAft>
                <a:spcPts val="800"/>
              </a:spcAft>
            </a:pPr>
            <a:endParaRPr lang="fr-FR" sz="1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7675" algn="just">
              <a:lnSpc>
                <a:spcPct val="115000"/>
              </a:lnSpc>
              <a:spcAft>
                <a:spcPts val="800"/>
              </a:spcAft>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r>
              <a:rPr lang="fr-FR" sz="2000" dirty="0">
                <a:latin typeface="Times New Roman" panose="02020603050405020304" pitchFamily="18" charset="0"/>
                <a:ea typeface="Calibri" panose="020F0502020204030204" pitchFamily="34" charset="0"/>
                <a:cs typeface="Times New Roman" panose="02020603050405020304" pitchFamily="18" charset="0"/>
              </a:rPr>
              <a:t> Lit » a donné le mot de « peuple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277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èche courbée vers la gauche 2"/>
          <p:cNvSpPr/>
          <p:nvPr/>
        </p:nvSpPr>
        <p:spPr>
          <a:xfrm>
            <a:off x="5458694" y="2096652"/>
            <a:ext cx="1524000" cy="3768437"/>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Flèche courbée vers la gauche 3"/>
          <p:cNvSpPr/>
          <p:nvPr/>
        </p:nvSpPr>
        <p:spPr>
          <a:xfrm rot="10800000">
            <a:off x="2373745" y="1939636"/>
            <a:ext cx="1727200" cy="3786908"/>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4267201" y="1939636"/>
            <a:ext cx="1376218" cy="461665"/>
          </a:xfrm>
          <a:prstGeom prst="rect">
            <a:avLst/>
          </a:prstGeom>
          <a:noFill/>
        </p:spPr>
        <p:txBody>
          <a:bodyPr wrap="square" rtlCol="0">
            <a:spAutoFit/>
          </a:bodyPr>
          <a:lstStyle/>
          <a:p>
            <a:r>
              <a:rPr lang="fr-FR" sz="2400" b="1" dirty="0" smtClean="0"/>
              <a:t>DIEU</a:t>
            </a:r>
            <a:endParaRPr lang="fr-FR" sz="2400" b="1" dirty="0"/>
          </a:p>
        </p:txBody>
      </p:sp>
      <p:sp>
        <p:nvSpPr>
          <p:cNvPr id="6" name="ZoneTexte 5"/>
          <p:cNvSpPr txBox="1"/>
          <p:nvPr/>
        </p:nvSpPr>
        <p:spPr>
          <a:xfrm>
            <a:off x="3140365" y="665018"/>
            <a:ext cx="3916217" cy="830997"/>
          </a:xfrm>
          <a:prstGeom prst="rect">
            <a:avLst/>
          </a:prstGeom>
          <a:noFill/>
        </p:spPr>
        <p:txBody>
          <a:bodyPr wrap="square" rtlCol="0">
            <a:spAutoFit/>
          </a:bodyPr>
          <a:lstStyle/>
          <a:p>
            <a:r>
              <a:rPr lang="fr-FR" sz="2400" b="1" dirty="0" smtClean="0">
                <a:solidFill>
                  <a:schemeClr val="accent1"/>
                </a:solidFill>
              </a:rPr>
              <a:t>Mouvement trinitaire de la liturgie chrétienne</a:t>
            </a:r>
            <a:endParaRPr lang="fr-FR" sz="2400" b="1" dirty="0">
              <a:solidFill>
                <a:schemeClr val="accent1"/>
              </a:solidFill>
            </a:endParaRPr>
          </a:p>
        </p:txBody>
      </p:sp>
      <p:sp>
        <p:nvSpPr>
          <p:cNvPr id="7" name="ZoneTexte 6"/>
          <p:cNvSpPr txBox="1"/>
          <p:nvPr/>
        </p:nvSpPr>
        <p:spPr>
          <a:xfrm>
            <a:off x="4234873" y="5403424"/>
            <a:ext cx="1256149" cy="461665"/>
          </a:xfrm>
          <a:prstGeom prst="rect">
            <a:avLst/>
          </a:prstGeom>
          <a:noFill/>
        </p:spPr>
        <p:txBody>
          <a:bodyPr wrap="square" rtlCol="0">
            <a:spAutoFit/>
          </a:bodyPr>
          <a:lstStyle/>
          <a:p>
            <a:r>
              <a:rPr lang="fr-FR" sz="2400" b="1" dirty="0" smtClean="0"/>
              <a:t>HOMME</a:t>
            </a:r>
            <a:endParaRPr lang="fr-FR" sz="2400" b="1" dirty="0"/>
          </a:p>
        </p:txBody>
      </p:sp>
      <p:sp>
        <p:nvSpPr>
          <p:cNvPr id="8" name="ZoneTexte 7"/>
          <p:cNvSpPr txBox="1"/>
          <p:nvPr/>
        </p:nvSpPr>
        <p:spPr>
          <a:xfrm>
            <a:off x="7024261" y="3565371"/>
            <a:ext cx="1565561" cy="830997"/>
          </a:xfrm>
          <a:prstGeom prst="rect">
            <a:avLst/>
          </a:prstGeom>
          <a:noFill/>
        </p:spPr>
        <p:txBody>
          <a:bodyPr wrap="square" rtlCol="0">
            <a:spAutoFit/>
          </a:bodyPr>
          <a:lstStyle/>
          <a:p>
            <a:r>
              <a:rPr lang="fr-FR" sz="2400" b="1" dirty="0"/>
              <a:t>e</a:t>
            </a:r>
            <a:r>
              <a:rPr lang="fr-FR" sz="2400" b="1" dirty="0" smtClean="0"/>
              <a:t>n Jésus le Christ</a:t>
            </a:r>
            <a:endParaRPr lang="fr-FR" sz="2400" b="1" dirty="0"/>
          </a:p>
        </p:txBody>
      </p:sp>
      <p:sp>
        <p:nvSpPr>
          <p:cNvPr id="9" name="ZoneTexte 8"/>
          <p:cNvSpPr txBox="1"/>
          <p:nvPr/>
        </p:nvSpPr>
        <p:spPr>
          <a:xfrm>
            <a:off x="912089" y="3565371"/>
            <a:ext cx="1565561" cy="830997"/>
          </a:xfrm>
          <a:prstGeom prst="rect">
            <a:avLst/>
          </a:prstGeom>
          <a:noFill/>
        </p:spPr>
        <p:txBody>
          <a:bodyPr wrap="square" rtlCol="0">
            <a:spAutoFit/>
          </a:bodyPr>
          <a:lstStyle/>
          <a:p>
            <a:r>
              <a:rPr lang="fr-FR" sz="2400" b="1" dirty="0" smtClean="0"/>
              <a:t>Par Jésus le Christ</a:t>
            </a:r>
            <a:endParaRPr lang="fr-FR" sz="2400" b="1" dirty="0"/>
          </a:p>
        </p:txBody>
      </p:sp>
      <p:sp>
        <p:nvSpPr>
          <p:cNvPr id="10" name="ZoneTexte 9"/>
          <p:cNvSpPr txBox="1"/>
          <p:nvPr/>
        </p:nvSpPr>
        <p:spPr>
          <a:xfrm>
            <a:off x="3963789" y="3611537"/>
            <a:ext cx="2026459" cy="461665"/>
          </a:xfrm>
          <a:prstGeom prst="rect">
            <a:avLst/>
          </a:prstGeom>
          <a:noFill/>
        </p:spPr>
        <p:txBody>
          <a:bodyPr wrap="square" rtlCol="0">
            <a:spAutoFit/>
          </a:bodyPr>
          <a:lstStyle/>
          <a:p>
            <a:r>
              <a:rPr lang="fr-FR" sz="2400" b="1" dirty="0" smtClean="0">
                <a:solidFill>
                  <a:srgbClr val="FF0000"/>
                </a:solidFill>
              </a:rPr>
              <a:t>Esprit Saint</a:t>
            </a:r>
            <a:endParaRPr lang="fr-FR" sz="2400" b="1" dirty="0">
              <a:solidFill>
                <a:srgbClr val="FF0000"/>
              </a:solidFill>
            </a:endParaRPr>
          </a:p>
        </p:txBody>
      </p:sp>
    </p:spTree>
    <p:extLst>
      <p:ext uri="{BB962C8B-B14F-4D97-AF65-F5344CB8AC3E}">
        <p14:creationId xmlns:p14="http://schemas.microsoft.com/office/powerpoint/2010/main" val="2138798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1926" y="1166198"/>
            <a:ext cx="6908801" cy="3170099"/>
          </a:xfrm>
          <a:prstGeom prst="rect">
            <a:avLst/>
          </a:prstGeom>
        </p:spPr>
        <p:txBody>
          <a:bodyPr wrap="square">
            <a:spAutoFit/>
          </a:bodyPr>
          <a:lstStyle/>
          <a:p>
            <a:r>
              <a:rPr lang="fr-FR" sz="2000" b="1" dirty="0">
                <a:latin typeface="Times New Roman" panose="02020603050405020304" pitchFamily="18" charset="0"/>
                <a:ea typeface="Calibri" panose="020F0502020204030204" pitchFamily="34" charset="0"/>
              </a:rPr>
              <a:t>La liturgie </a:t>
            </a:r>
            <a:r>
              <a:rPr lang="fr-FR" sz="2000" b="1" dirty="0" smtClean="0">
                <a:latin typeface="Times New Roman" panose="02020603050405020304" pitchFamily="18" charset="0"/>
                <a:ea typeface="Calibri" panose="020F0502020204030204" pitchFamily="34" charset="0"/>
              </a:rPr>
              <a:t>chrétienne </a:t>
            </a:r>
            <a:r>
              <a:rPr lang="fr-FR" sz="2000" b="1" dirty="0">
                <a:latin typeface="Times New Roman" panose="02020603050405020304" pitchFamily="18" charset="0"/>
                <a:ea typeface="Calibri" panose="020F0502020204030204" pitchFamily="34" charset="0"/>
              </a:rPr>
              <a:t>est à regarder comme un itinéraire </a:t>
            </a:r>
            <a:endParaRPr lang="fr-FR" sz="2000" b="1" dirty="0" smtClean="0">
              <a:latin typeface="Times New Roman" panose="02020603050405020304" pitchFamily="18" charset="0"/>
              <a:ea typeface="Calibri" panose="020F0502020204030204" pitchFamily="34" charset="0"/>
            </a:endParaRPr>
          </a:p>
          <a:p>
            <a:endParaRPr lang="fr-FR" sz="2000" b="1" dirty="0">
              <a:latin typeface="Times New Roman" panose="02020603050405020304" pitchFamily="18" charset="0"/>
              <a:ea typeface="Calibri" panose="020F0502020204030204" pitchFamily="34" charset="0"/>
            </a:endParaRPr>
          </a:p>
          <a:p>
            <a:r>
              <a:rPr lang="fr-FR" sz="2000" dirty="0" smtClean="0">
                <a:latin typeface="Times New Roman" panose="02020603050405020304" pitchFamily="18" charset="0"/>
                <a:ea typeface="Calibri" panose="020F0502020204030204" pitchFamily="34" charset="0"/>
              </a:rPr>
              <a:t>Donc </a:t>
            </a:r>
            <a:r>
              <a:rPr lang="fr-FR" sz="2000" dirty="0">
                <a:latin typeface="Times New Roman" panose="02020603050405020304" pitchFamily="18" charset="0"/>
                <a:ea typeface="Calibri" panose="020F0502020204030204" pitchFamily="34" charset="0"/>
              </a:rPr>
              <a:t>tout sauf statique  </a:t>
            </a:r>
            <a:r>
              <a:rPr lang="fr-FR" sz="2000" dirty="0" smtClean="0">
                <a:latin typeface="Times New Roman" panose="02020603050405020304" pitchFamily="18" charset="0"/>
                <a:ea typeface="Calibri" panose="020F0502020204030204" pitchFamily="34" charset="0"/>
              </a:rPr>
              <a:t>!</a:t>
            </a:r>
          </a:p>
          <a:p>
            <a:endParaRPr lang="fr-FR" sz="2000" dirty="0">
              <a:latin typeface="Times New Roman" panose="02020603050405020304" pitchFamily="18" charset="0"/>
            </a:endParaRPr>
          </a:p>
          <a:p>
            <a:endParaRPr lang="fr-FR" sz="2000" dirty="0" smtClean="0">
              <a:latin typeface="Times New Roman" panose="02020603050405020304" pitchFamily="18" charset="0"/>
            </a:endParaRPr>
          </a:p>
          <a:p>
            <a:endParaRPr lang="fr-FR" sz="2000" dirty="0">
              <a:latin typeface="Times New Roman" panose="02020603050405020304" pitchFamily="18" charset="0"/>
            </a:endParaRPr>
          </a:p>
          <a:p>
            <a:endParaRPr lang="fr-FR" sz="2000" dirty="0" smtClean="0">
              <a:latin typeface="Times New Roman" panose="02020603050405020304" pitchFamily="18" charset="0"/>
            </a:endParaRPr>
          </a:p>
          <a:p>
            <a:r>
              <a:rPr lang="fr-FR" sz="2000" dirty="0" smtClean="0">
                <a:latin typeface="Times New Roman" panose="02020603050405020304" pitchFamily="18" charset="0"/>
              </a:rPr>
              <a:t>Commentaire à partir la </a:t>
            </a:r>
            <a:r>
              <a:rPr lang="fr-FR" sz="2000" b="1" dirty="0" smtClean="0">
                <a:latin typeface="Times New Roman" panose="02020603050405020304" pitchFamily="18" charset="0"/>
              </a:rPr>
              <a:t>Préface</a:t>
            </a:r>
            <a:r>
              <a:rPr lang="fr-FR" sz="2000" dirty="0" smtClean="0">
                <a:latin typeface="Times New Roman" panose="02020603050405020304" pitchFamily="18" charset="0"/>
              </a:rPr>
              <a:t> de Mgr Le Gall du livre :</a:t>
            </a:r>
          </a:p>
          <a:p>
            <a:endParaRPr lang="fr-FR" sz="2000" dirty="0" smtClean="0">
              <a:latin typeface="Times New Roman" panose="02020603050405020304" pitchFamily="18" charset="0"/>
            </a:endParaRPr>
          </a:p>
          <a:p>
            <a:r>
              <a:rPr lang="fr-FR" sz="2000" i="1" dirty="0" smtClean="0">
                <a:latin typeface="Times New Roman" panose="02020603050405020304" pitchFamily="18" charset="0"/>
              </a:rPr>
              <a:t>Comprendre et vivre la liturgie </a:t>
            </a:r>
            <a:r>
              <a:rPr lang="fr-FR" sz="2000" dirty="0" smtClean="0">
                <a:latin typeface="Times New Roman" panose="02020603050405020304" pitchFamily="18" charset="0"/>
              </a:rPr>
              <a:t>de </a:t>
            </a:r>
            <a:r>
              <a:rPr lang="fr-FR" sz="2000" u="sng" dirty="0" smtClean="0">
                <a:latin typeface="Times New Roman" panose="02020603050405020304" pitchFamily="18" charset="0"/>
              </a:rPr>
              <a:t>Xavier </a:t>
            </a:r>
            <a:r>
              <a:rPr lang="fr-FR" sz="2000" u="sng" dirty="0" err="1" smtClean="0">
                <a:latin typeface="Times New Roman" panose="02020603050405020304" pitchFamily="18" charset="0"/>
              </a:rPr>
              <a:t>Accart</a:t>
            </a:r>
            <a:endParaRPr lang="fr-FR" sz="2000" u="sng" dirty="0"/>
          </a:p>
        </p:txBody>
      </p:sp>
    </p:spTree>
    <p:extLst>
      <p:ext uri="{BB962C8B-B14F-4D97-AF65-F5344CB8AC3E}">
        <p14:creationId xmlns:p14="http://schemas.microsoft.com/office/powerpoint/2010/main" val="192485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437" y="1461762"/>
            <a:ext cx="9919853" cy="2554545"/>
          </a:xfrm>
          <a:prstGeom prst="rect">
            <a:avLst/>
          </a:prstGeom>
        </p:spPr>
        <p:txBody>
          <a:bodyPr wrap="square">
            <a:spAutoFit/>
          </a:bodyPr>
          <a:lstStyle/>
          <a:p>
            <a:r>
              <a:rPr lang="fr-FR" dirty="0">
                <a:latin typeface="Times New Roman" panose="02020603050405020304" pitchFamily="18" charset="0"/>
                <a:ea typeface="Calibri" panose="020F0502020204030204" pitchFamily="34" charset="0"/>
              </a:rPr>
              <a:t>	</a:t>
            </a:r>
            <a:r>
              <a:rPr lang="fr-FR" dirty="0" smtClean="0">
                <a:latin typeface="Times New Roman" panose="02020603050405020304" pitchFamily="18" charset="0"/>
                <a:ea typeface="Calibri" panose="020F0502020204030204" pitchFamily="34" charset="0"/>
              </a:rPr>
              <a:t>		</a:t>
            </a:r>
            <a:r>
              <a:rPr lang="fr-FR" sz="2000" b="1" dirty="0" smtClean="0">
                <a:latin typeface="Times New Roman" panose="02020603050405020304" pitchFamily="18" charset="0"/>
                <a:ea typeface="Calibri" panose="020F0502020204030204" pitchFamily="34" charset="0"/>
              </a:rPr>
              <a:t>De la liturgie à  </a:t>
            </a:r>
            <a:r>
              <a:rPr lang="fr-FR" sz="2000" b="1" dirty="0">
                <a:latin typeface="Times New Roman" panose="02020603050405020304" pitchFamily="18" charset="0"/>
                <a:ea typeface="Calibri" panose="020F0502020204030204" pitchFamily="34" charset="0"/>
              </a:rPr>
              <a:t>« </a:t>
            </a:r>
            <a:r>
              <a:rPr lang="fr-FR" sz="2000" b="1" dirty="0" smtClean="0">
                <a:latin typeface="Times New Roman" panose="02020603050405020304" pitchFamily="18" charset="0"/>
                <a:ea typeface="Calibri" panose="020F0502020204030204" pitchFamily="34" charset="0"/>
              </a:rPr>
              <a:t>une vie </a:t>
            </a:r>
            <a:r>
              <a:rPr lang="fr-FR" sz="2000" b="1" dirty="0">
                <a:latin typeface="Times New Roman" panose="02020603050405020304" pitchFamily="18" charset="0"/>
                <a:ea typeface="Calibri" panose="020F0502020204030204" pitchFamily="34" charset="0"/>
              </a:rPr>
              <a:t>liturgique </a:t>
            </a:r>
            <a:r>
              <a:rPr lang="fr-FR" sz="2000" b="1" dirty="0" smtClean="0">
                <a:latin typeface="Times New Roman" panose="02020603050405020304" pitchFamily="18" charset="0"/>
                <a:ea typeface="Calibri" panose="020F0502020204030204" pitchFamily="34" charset="0"/>
              </a:rPr>
              <a:t>»</a:t>
            </a:r>
          </a:p>
          <a:p>
            <a:endParaRPr lang="fr-FR" sz="2000" dirty="0">
              <a:latin typeface="Times New Roman" panose="02020603050405020304" pitchFamily="18" charset="0"/>
              <a:ea typeface="Calibri" panose="020F0502020204030204" pitchFamily="34" charset="0"/>
            </a:endParaRPr>
          </a:p>
          <a:p>
            <a:pPr marL="285750" indent="-285750">
              <a:buFontTx/>
              <a:buChar char="-"/>
            </a:pPr>
            <a:r>
              <a:rPr lang="fr-FR" sz="2000" dirty="0" smtClean="0">
                <a:latin typeface="Times New Roman" panose="02020603050405020304" pitchFamily="18" charset="0"/>
                <a:ea typeface="Calibri" panose="020F0502020204030204" pitchFamily="34" charset="0"/>
              </a:rPr>
              <a:t>La liturgie, comme chemin spirituel, concerne tout notre être - corps et esprit: l’incarnation !</a:t>
            </a:r>
          </a:p>
          <a:p>
            <a:pPr marL="285750" indent="-285750">
              <a:buFontTx/>
              <a:buChar char="-"/>
            </a:pPr>
            <a:endParaRPr lang="fr-FR" sz="2000" dirty="0">
              <a:latin typeface="Times New Roman" panose="02020603050405020304" pitchFamily="18" charset="0"/>
              <a:ea typeface="Calibri" panose="020F0502020204030204" pitchFamily="34" charset="0"/>
            </a:endParaRPr>
          </a:p>
          <a:p>
            <a:pPr marL="285750" indent="-285750">
              <a:buFontTx/>
              <a:buChar char="-"/>
            </a:pPr>
            <a:r>
              <a:rPr lang="fr-FR" sz="2000" dirty="0" smtClean="0">
                <a:latin typeface="Times New Roman" panose="02020603050405020304" pitchFamily="18" charset="0"/>
                <a:ea typeface="Calibri" panose="020F0502020204030204" pitchFamily="34" charset="0"/>
              </a:rPr>
              <a:t>Le  Christ </a:t>
            </a:r>
            <a:r>
              <a:rPr lang="fr-FR" sz="2000" dirty="0">
                <a:latin typeface="Times New Roman" panose="02020603050405020304" pitchFamily="18" charset="0"/>
                <a:ea typeface="Calibri" panose="020F0502020204030204" pitchFamily="34" charset="0"/>
              </a:rPr>
              <a:t>est notre compagnon de </a:t>
            </a:r>
            <a:r>
              <a:rPr lang="fr-FR" sz="2000" dirty="0" smtClean="0">
                <a:latin typeface="Times New Roman" panose="02020603050405020304" pitchFamily="18" charset="0"/>
                <a:ea typeface="Calibri" panose="020F0502020204030204" pitchFamily="34" charset="0"/>
              </a:rPr>
              <a:t>route – « Il est là Présent » dans nos liturgies et pour toutes les étapes de notre vie.</a:t>
            </a:r>
          </a:p>
          <a:p>
            <a:pPr marL="285750" indent="-285750">
              <a:buFontTx/>
              <a:buChar char="-"/>
            </a:pPr>
            <a:endParaRPr lang="fr-FR" sz="2000" dirty="0">
              <a:latin typeface="Times New Roman" panose="02020603050405020304" pitchFamily="18" charset="0"/>
            </a:endParaRPr>
          </a:p>
          <a:p>
            <a:pPr marL="285750" indent="-285750">
              <a:buFontTx/>
              <a:buChar char="-"/>
            </a:pPr>
            <a:r>
              <a:rPr lang="fr-FR" sz="2000" dirty="0">
                <a:latin typeface="Times New Roman" panose="02020603050405020304" pitchFamily="18" charset="0"/>
                <a:ea typeface="Calibri" panose="020F0502020204030204" pitchFamily="34" charset="0"/>
              </a:rPr>
              <a:t>la vie liturgique est vraiment « source et sommet de toute l’activité de l’Eglise </a:t>
            </a:r>
            <a:endParaRPr lang="fr-FR" sz="2000" dirty="0"/>
          </a:p>
        </p:txBody>
      </p:sp>
    </p:spTree>
    <p:extLst>
      <p:ext uri="{BB962C8B-B14F-4D97-AF65-F5344CB8AC3E}">
        <p14:creationId xmlns:p14="http://schemas.microsoft.com/office/powerpoint/2010/main" val="4263851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210</TotalTime>
  <Words>858</Words>
  <Application>Microsoft Office PowerPoint</Application>
  <PresentationFormat>Grand écran</PresentationFormat>
  <Paragraphs>119</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Times New Roman</vt:lpstr>
      <vt:lpstr>Trebuchet MS</vt:lpstr>
      <vt:lpstr>Wingdings 3</vt:lpstr>
      <vt:lpstr>Facette</vt:lpstr>
      <vt:lpstr>Liturgie - Athénée 1 et 2</vt:lpstr>
      <vt:lpstr>La liturgie de l’Eglise Quelques notions fondamentales. </vt:lpstr>
      <vt:lpstr>Première partie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Liturgie - Athénée 1</dc:title>
  <dc:creator>emmanuel auvray</dc:creator>
  <cp:lastModifiedBy>emmanuel auvray</cp:lastModifiedBy>
  <cp:revision>46</cp:revision>
  <dcterms:created xsi:type="dcterms:W3CDTF">2021-09-13T20:18:24Z</dcterms:created>
  <dcterms:modified xsi:type="dcterms:W3CDTF">2022-01-11T15:28:39Z</dcterms:modified>
</cp:coreProperties>
</file>