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25"/>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1" r:id="rId19"/>
    <p:sldId id="282" r:id="rId20"/>
    <p:sldId id="283" r:id="rId21"/>
    <p:sldId id="284" r:id="rId22"/>
    <p:sldId id="285" r:id="rId23"/>
    <p:sldId id="286"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29" autoAdjust="0"/>
  </p:normalViewPr>
  <p:slideViewPr>
    <p:cSldViewPr snapToGrid="0">
      <p:cViewPr>
        <p:scale>
          <a:sx n="75" d="100"/>
          <a:sy n="75" d="100"/>
        </p:scale>
        <p:origin x="94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66A9D-FC63-4275-94FF-BA573F12CC74}" type="datetimeFigureOut">
              <a:rPr lang="fr-FR" smtClean="0"/>
              <a:t>14/12/2021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4C5982-D71E-4621-8E13-88DD5B2A1201}" type="slidenum">
              <a:rPr lang="fr-FR" smtClean="0"/>
              <a:t>‹N°›</a:t>
            </a:fld>
            <a:endParaRPr lang="fr-FR"/>
          </a:p>
        </p:txBody>
      </p:sp>
    </p:spTree>
    <p:extLst>
      <p:ext uri="{BB962C8B-B14F-4D97-AF65-F5344CB8AC3E}">
        <p14:creationId xmlns:p14="http://schemas.microsoft.com/office/powerpoint/2010/main" val="1872664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E4C5982-D71E-4621-8E13-88DD5B2A1201}" type="slidenum">
              <a:rPr lang="fr-FR" smtClean="0"/>
              <a:t>23</a:t>
            </a:fld>
            <a:endParaRPr lang="fr-FR"/>
          </a:p>
        </p:txBody>
      </p:sp>
    </p:spTree>
    <p:extLst>
      <p:ext uri="{BB962C8B-B14F-4D97-AF65-F5344CB8AC3E}">
        <p14:creationId xmlns:p14="http://schemas.microsoft.com/office/powerpoint/2010/main" val="3982681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636129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578926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63275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4262435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6899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590870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515429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84774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411626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1054C-004B-48AA-ABD5-1366FBE00F0B}" type="datetimeFigureOut">
              <a:rPr lang="fr-FR" smtClean="0"/>
              <a:t>13/12/2021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280211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F51054C-004B-48AA-ABD5-1366FBE00F0B}" type="datetimeFigureOut">
              <a:rPr lang="fr-FR" smtClean="0"/>
              <a:t>13/12/2021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408040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F51054C-004B-48AA-ABD5-1366FBE00F0B}" type="datetimeFigureOut">
              <a:rPr lang="fr-FR" smtClean="0"/>
              <a:t>13/12/2021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99196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F51054C-004B-48AA-ABD5-1366FBE00F0B}" type="datetimeFigureOut">
              <a:rPr lang="fr-FR" smtClean="0"/>
              <a:t>13/12/2021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396897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1054C-004B-48AA-ABD5-1366FBE00F0B}" type="datetimeFigureOut">
              <a:rPr lang="fr-FR" smtClean="0"/>
              <a:t>13/12/2021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38733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F51054C-004B-48AA-ABD5-1366FBE00F0B}" type="datetimeFigureOut">
              <a:rPr lang="fr-FR" smtClean="0"/>
              <a:t>13/12/2021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104536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F51054C-004B-48AA-ABD5-1366FBE00F0B}" type="datetimeFigureOut">
              <a:rPr lang="fr-FR" smtClean="0"/>
              <a:t>13/12/2021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84A00A-0625-492B-A2F3-7484B8F8EC8E}" type="slidenum">
              <a:rPr lang="fr-FR" smtClean="0"/>
              <a:t>‹N°›</a:t>
            </a:fld>
            <a:endParaRPr lang="fr-FR"/>
          </a:p>
        </p:txBody>
      </p:sp>
    </p:spTree>
    <p:extLst>
      <p:ext uri="{BB962C8B-B14F-4D97-AF65-F5344CB8AC3E}">
        <p14:creationId xmlns:p14="http://schemas.microsoft.com/office/powerpoint/2010/main" val="354118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51054C-004B-48AA-ABD5-1366FBE00F0B}" type="datetimeFigureOut">
              <a:rPr lang="fr-FR" smtClean="0"/>
              <a:t>13/12/2021</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84A00A-0625-492B-A2F3-7484B8F8EC8E}" type="slidenum">
              <a:rPr lang="fr-FR" smtClean="0"/>
              <a:t>‹N°›</a:t>
            </a:fld>
            <a:endParaRPr lang="fr-FR"/>
          </a:p>
        </p:txBody>
      </p:sp>
    </p:spTree>
    <p:extLst>
      <p:ext uri="{BB962C8B-B14F-4D97-AF65-F5344CB8AC3E}">
        <p14:creationId xmlns:p14="http://schemas.microsoft.com/office/powerpoint/2010/main" val="20341842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vatican.va/roman_curia/congregations/ccdds/documents/rc_con_ccdds_doc_20030317_ordinamento-messale_fr.html#PR%C3%89AMBULE"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vatican.va/roman_curia/congregations/ccdds/documents/rc_con_ccdds_doc_20030317_ordinamento-messale_fr.html#L%E2%80%99importance_du_chant" TargetMode="External"/><Relationship Id="rId2" Type="http://schemas.openxmlformats.org/officeDocument/2006/relationships/hyperlink" Target="https://www.vatican.va/roman_curia/congregations/ccdds/documents/rc_con_ccdds_doc_20030317_ordinamento-messale_fr.html#Les_fa%C3%A7ons_de_prononcer_les_diff%C3%A9rents_textes" TargetMode="External"/><Relationship Id="rId1" Type="http://schemas.openxmlformats.org/officeDocument/2006/relationships/slideLayout" Target="../slideLayouts/slideLayout1.xml"/><Relationship Id="rId4" Type="http://schemas.openxmlformats.org/officeDocument/2006/relationships/hyperlink" Target="https://www.vatican.va/roman_curia/congregations/ccdds/documents/rc_con_ccdds_doc_20030317_ordinamento-messale_fr.html#Les_gestes_et_les_attitudes_du_corps"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vatican.va/roman_curia/congregations/ccdds/documents/rc_con_ccdds_doc_20030317_ordinamento-messale_fr.html#Le_silenc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19314" y="2404534"/>
            <a:ext cx="9492343" cy="1775580"/>
          </a:xfrm>
        </p:spPr>
        <p:txBody>
          <a:bodyPr/>
          <a:lstStyle/>
          <a:p>
            <a:r>
              <a:rPr lang="fr-FR" i="1" dirty="0" smtClean="0"/>
              <a:t>Art de célébrer</a:t>
            </a:r>
            <a:r>
              <a:rPr lang="fr-FR" i="1" dirty="0" smtClean="0"/>
              <a:t> </a:t>
            </a:r>
            <a:r>
              <a:rPr lang="fr-FR" dirty="0" smtClean="0"/>
              <a:t>- Athénée </a:t>
            </a:r>
            <a:r>
              <a:rPr lang="fr-FR" dirty="0" smtClean="0"/>
              <a:t>2</a:t>
            </a:r>
            <a:br>
              <a:rPr lang="fr-FR" dirty="0" smtClean="0"/>
            </a:br>
            <a:endParaRPr lang="fr-FR" dirty="0"/>
          </a:p>
        </p:txBody>
      </p:sp>
      <p:sp>
        <p:nvSpPr>
          <p:cNvPr id="3" name="Sous-titre 2"/>
          <p:cNvSpPr>
            <a:spLocks noGrp="1"/>
          </p:cNvSpPr>
          <p:nvPr>
            <p:ph type="subTitle" idx="1"/>
          </p:nvPr>
        </p:nvSpPr>
        <p:spPr>
          <a:xfrm>
            <a:off x="1849967" y="5275476"/>
            <a:ext cx="7766936" cy="1096899"/>
          </a:xfrm>
        </p:spPr>
        <p:txBody>
          <a:bodyPr/>
          <a:lstStyle/>
          <a:p>
            <a:r>
              <a:rPr lang="fr-FR" dirty="0" smtClean="0"/>
              <a:t>Formation Humaine et Chrétienne – diocèse de Vannes </a:t>
            </a:r>
          </a:p>
          <a:p>
            <a:r>
              <a:rPr lang="fr-FR" dirty="0" smtClean="0"/>
              <a:t>Décembre</a:t>
            </a:r>
            <a:r>
              <a:rPr lang="fr-FR" dirty="0" smtClean="0"/>
              <a:t> 2021 / Janvier 2022</a:t>
            </a:r>
            <a:endParaRPr lang="fr-FR" dirty="0"/>
          </a:p>
        </p:txBody>
      </p:sp>
    </p:spTree>
    <p:extLst>
      <p:ext uri="{BB962C8B-B14F-4D97-AF65-F5344CB8AC3E}">
        <p14:creationId xmlns:p14="http://schemas.microsoft.com/office/powerpoint/2010/main" val="572639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10827" y="698033"/>
            <a:ext cx="7766936" cy="5337007"/>
          </a:xfrm>
        </p:spPr>
        <p:txBody>
          <a:bodyPr>
            <a:normAutofit lnSpcReduction="10000"/>
          </a:bodyPr>
          <a:lstStyle/>
          <a:p>
            <a:pPr algn="just"/>
            <a:r>
              <a:rPr lang="fr-FR" sz="1700" b="1" dirty="0">
                <a:solidFill>
                  <a:schemeClr val="accent2"/>
                </a:solidFill>
                <a:latin typeface="Times New Roman" panose="02020603050405020304" pitchFamily="18" charset="0"/>
                <a:cs typeface="Times New Roman" panose="02020603050405020304" pitchFamily="18" charset="0"/>
              </a:rPr>
              <a:t>CHAP. IV  -  LES DIVERSES FORMES DE CÉLÉBRATION DE LA MESSE</a:t>
            </a:r>
          </a:p>
          <a:p>
            <a:pPr algn="just"/>
            <a:r>
              <a:rPr lang="fr-FR" sz="1700" dirty="0" smtClean="0">
                <a:solidFill>
                  <a:schemeClr val="accent2"/>
                </a:solidFill>
                <a:latin typeface="Times New Roman" panose="02020603050405020304" pitchFamily="18" charset="0"/>
                <a:cs typeface="Times New Roman" panose="02020603050405020304" pitchFamily="18" charset="0"/>
              </a:rPr>
              <a:t>	I </a:t>
            </a:r>
            <a:r>
              <a:rPr lang="fr-FR" sz="1700" dirty="0">
                <a:solidFill>
                  <a:schemeClr val="accent2"/>
                </a:solidFill>
                <a:latin typeface="Times New Roman" panose="02020603050405020304" pitchFamily="18" charset="0"/>
                <a:cs typeface="Times New Roman" panose="02020603050405020304" pitchFamily="18" charset="0"/>
              </a:rPr>
              <a:t>- </a:t>
            </a:r>
            <a:r>
              <a:rPr lang="fr-FR" sz="1700" b="1" dirty="0">
                <a:solidFill>
                  <a:schemeClr val="accent2"/>
                </a:solidFill>
                <a:latin typeface="Times New Roman" panose="02020603050405020304" pitchFamily="18" charset="0"/>
                <a:cs typeface="Times New Roman" panose="02020603050405020304" pitchFamily="18" charset="0"/>
              </a:rPr>
              <a:t>La messe avec peuple </a:t>
            </a:r>
            <a:r>
              <a:rPr lang="fr-FR" sz="1700" dirty="0">
                <a:solidFill>
                  <a:schemeClr val="accent2"/>
                </a:solidFill>
                <a:latin typeface="Times New Roman" panose="02020603050405020304" pitchFamily="18" charset="0"/>
                <a:cs typeface="Times New Roman" panose="02020603050405020304" pitchFamily="18" charset="0"/>
              </a:rPr>
              <a:t>(115 - 198)</a:t>
            </a:r>
          </a:p>
          <a:p>
            <a:pPr algn="just"/>
            <a:r>
              <a:rPr lang="fr-FR" sz="1700" dirty="0" smtClean="0">
                <a:solidFill>
                  <a:schemeClr val="accent2"/>
                </a:solidFill>
                <a:latin typeface="Times New Roman" panose="02020603050405020304" pitchFamily="18" charset="0"/>
                <a:cs typeface="Times New Roman" panose="02020603050405020304" pitchFamily="18" charset="0"/>
              </a:rPr>
              <a:t>		A</a:t>
            </a:r>
            <a:r>
              <a:rPr lang="fr-FR" sz="1700" dirty="0">
                <a:solidFill>
                  <a:schemeClr val="accent2"/>
                </a:solidFill>
                <a:latin typeface="Times New Roman" panose="02020603050405020304" pitchFamily="18" charset="0"/>
                <a:cs typeface="Times New Roman" panose="02020603050405020304" pitchFamily="18" charset="0"/>
              </a:rPr>
              <a:t>) La messe sans diacre (120-170)</a:t>
            </a:r>
          </a:p>
          <a:p>
            <a:pPr algn="just"/>
            <a:r>
              <a:rPr lang="fr-FR" sz="1700" dirty="0" smtClean="0">
                <a:solidFill>
                  <a:schemeClr val="accent2"/>
                </a:solidFill>
                <a:latin typeface="Times New Roman" panose="02020603050405020304" pitchFamily="18" charset="0"/>
                <a:cs typeface="Times New Roman" panose="02020603050405020304" pitchFamily="18" charset="0"/>
              </a:rPr>
              <a:t>		B</a:t>
            </a:r>
            <a:r>
              <a:rPr lang="fr-FR" sz="1700" dirty="0">
                <a:solidFill>
                  <a:schemeClr val="accent2"/>
                </a:solidFill>
                <a:latin typeface="Times New Roman" panose="02020603050405020304" pitchFamily="18" charset="0"/>
                <a:cs typeface="Times New Roman" panose="02020603050405020304" pitchFamily="18" charset="0"/>
              </a:rPr>
              <a:t>) La  messe avec diacre (171 - 186)</a:t>
            </a:r>
          </a:p>
          <a:p>
            <a:pPr algn="just"/>
            <a:r>
              <a:rPr lang="fr-FR" sz="1700" dirty="0" smtClean="0">
                <a:solidFill>
                  <a:schemeClr val="accent2"/>
                </a:solidFill>
                <a:latin typeface="Times New Roman" panose="02020603050405020304" pitchFamily="18" charset="0"/>
                <a:cs typeface="Times New Roman" panose="02020603050405020304" pitchFamily="18" charset="0"/>
              </a:rPr>
              <a:t>		C</a:t>
            </a:r>
            <a:r>
              <a:rPr lang="fr-FR" sz="1700" dirty="0">
                <a:solidFill>
                  <a:schemeClr val="accent2"/>
                </a:solidFill>
                <a:latin typeface="Times New Roman" panose="02020603050405020304" pitchFamily="18" charset="0"/>
                <a:cs typeface="Times New Roman" panose="02020603050405020304" pitchFamily="18" charset="0"/>
              </a:rPr>
              <a:t>) Les fonctions de l´acolyte (187 - 193)</a:t>
            </a:r>
          </a:p>
          <a:p>
            <a:pPr algn="just"/>
            <a:r>
              <a:rPr lang="fr-FR" sz="1700" dirty="0" smtClean="0">
                <a:solidFill>
                  <a:schemeClr val="accent2"/>
                </a:solidFill>
                <a:latin typeface="Times New Roman" panose="02020603050405020304" pitchFamily="18" charset="0"/>
                <a:cs typeface="Times New Roman" panose="02020603050405020304" pitchFamily="18" charset="0"/>
              </a:rPr>
              <a:t>		D</a:t>
            </a:r>
            <a:r>
              <a:rPr lang="fr-FR" sz="1700" dirty="0">
                <a:solidFill>
                  <a:schemeClr val="accent2"/>
                </a:solidFill>
                <a:latin typeface="Times New Roman" panose="02020603050405020304" pitchFamily="18" charset="0"/>
                <a:cs typeface="Times New Roman" panose="02020603050405020304" pitchFamily="18" charset="0"/>
              </a:rPr>
              <a:t>) Les fonctions du lecteur(194 - 198)</a:t>
            </a:r>
          </a:p>
          <a:p>
            <a:pPr algn="just"/>
            <a:r>
              <a:rPr lang="fr-FR" sz="1700" dirty="0" smtClean="0">
                <a:solidFill>
                  <a:schemeClr val="accent2"/>
                </a:solidFill>
                <a:latin typeface="Times New Roman" panose="02020603050405020304" pitchFamily="18" charset="0"/>
                <a:cs typeface="Times New Roman" panose="02020603050405020304" pitchFamily="18" charset="0"/>
              </a:rPr>
              <a:t>	II </a:t>
            </a:r>
            <a:r>
              <a:rPr lang="fr-FR" sz="1700" dirty="0">
                <a:solidFill>
                  <a:schemeClr val="accent2"/>
                </a:solidFill>
                <a:latin typeface="Times New Roman" panose="02020603050405020304" pitchFamily="18" charset="0"/>
                <a:cs typeface="Times New Roman" panose="02020603050405020304" pitchFamily="18" charset="0"/>
              </a:rPr>
              <a:t>- </a:t>
            </a:r>
            <a:r>
              <a:rPr lang="fr-FR" sz="1700" b="1" dirty="0">
                <a:solidFill>
                  <a:schemeClr val="accent2"/>
                </a:solidFill>
                <a:latin typeface="Times New Roman" panose="02020603050405020304" pitchFamily="18" charset="0"/>
                <a:cs typeface="Times New Roman" panose="02020603050405020304" pitchFamily="18" charset="0"/>
              </a:rPr>
              <a:t>La messe concélébrée </a:t>
            </a:r>
            <a:r>
              <a:rPr lang="fr-FR" sz="1700" dirty="0">
                <a:solidFill>
                  <a:schemeClr val="accent2"/>
                </a:solidFill>
                <a:latin typeface="Times New Roman" panose="02020603050405020304" pitchFamily="18" charset="0"/>
                <a:cs typeface="Times New Roman" panose="02020603050405020304" pitchFamily="18" charset="0"/>
              </a:rPr>
              <a:t>(199 - 251)</a:t>
            </a:r>
          </a:p>
          <a:p>
            <a:pPr algn="just"/>
            <a:r>
              <a:rPr lang="fr-FR" sz="1700" dirty="0" smtClean="0">
                <a:solidFill>
                  <a:schemeClr val="accent2"/>
                </a:solidFill>
                <a:latin typeface="Times New Roman" panose="02020603050405020304" pitchFamily="18" charset="0"/>
                <a:cs typeface="Times New Roman" panose="02020603050405020304" pitchFamily="18" charset="0"/>
              </a:rPr>
              <a:t>	III </a:t>
            </a:r>
            <a:r>
              <a:rPr lang="fr-FR" sz="1700" dirty="0">
                <a:solidFill>
                  <a:schemeClr val="accent2"/>
                </a:solidFill>
                <a:latin typeface="Times New Roman" panose="02020603050405020304" pitchFamily="18" charset="0"/>
                <a:cs typeface="Times New Roman" panose="02020603050405020304" pitchFamily="18" charset="0"/>
              </a:rPr>
              <a:t>- </a:t>
            </a:r>
            <a:r>
              <a:rPr lang="fr-FR" sz="1700" b="1" dirty="0">
                <a:solidFill>
                  <a:schemeClr val="accent2"/>
                </a:solidFill>
                <a:latin typeface="Times New Roman" panose="02020603050405020304" pitchFamily="18" charset="0"/>
                <a:cs typeface="Times New Roman" panose="02020603050405020304" pitchFamily="18" charset="0"/>
              </a:rPr>
              <a:t>La messe avec participation d’un seul ministre</a:t>
            </a:r>
          </a:p>
          <a:p>
            <a:pPr algn="just"/>
            <a:r>
              <a:rPr lang="fr-FR" sz="1700" dirty="0" smtClean="0">
                <a:solidFill>
                  <a:schemeClr val="accent2"/>
                </a:solidFill>
                <a:latin typeface="Times New Roman" panose="02020603050405020304" pitchFamily="18" charset="0"/>
                <a:cs typeface="Times New Roman" panose="02020603050405020304" pitchFamily="18" charset="0"/>
              </a:rPr>
              <a:t>	IV </a:t>
            </a:r>
            <a:r>
              <a:rPr lang="fr-FR" sz="1700" dirty="0">
                <a:solidFill>
                  <a:schemeClr val="accent2"/>
                </a:solidFill>
                <a:latin typeface="Times New Roman" panose="02020603050405020304" pitchFamily="18" charset="0"/>
                <a:cs typeface="Times New Roman" panose="02020603050405020304" pitchFamily="18" charset="0"/>
              </a:rPr>
              <a:t>- </a:t>
            </a:r>
            <a:r>
              <a:rPr lang="fr-FR" sz="1700" b="1" dirty="0">
                <a:solidFill>
                  <a:schemeClr val="accent2"/>
                </a:solidFill>
                <a:latin typeface="Times New Roman" panose="02020603050405020304" pitchFamily="18" charset="0"/>
                <a:cs typeface="Times New Roman" panose="02020603050405020304" pitchFamily="18" charset="0"/>
              </a:rPr>
              <a:t>Quelques règles valables pour toutes les formes de messe </a:t>
            </a:r>
            <a:r>
              <a:rPr lang="fr-FR" sz="1700" dirty="0">
                <a:solidFill>
                  <a:schemeClr val="accent2"/>
                </a:solidFill>
                <a:latin typeface="Times New Roman" panose="02020603050405020304" pitchFamily="18" charset="0"/>
                <a:cs typeface="Times New Roman" panose="02020603050405020304" pitchFamily="18" charset="0"/>
              </a:rPr>
              <a:t>(</a:t>
            </a:r>
            <a:r>
              <a:rPr lang="fr-FR" sz="1700" dirty="0" smtClean="0">
                <a:solidFill>
                  <a:schemeClr val="accent2"/>
                </a:solidFill>
                <a:latin typeface="Times New Roman" panose="02020603050405020304" pitchFamily="18" charset="0"/>
                <a:cs typeface="Times New Roman" panose="02020603050405020304" pitchFamily="18" charset="0"/>
              </a:rPr>
              <a:t>273-287</a:t>
            </a:r>
            <a:r>
              <a:rPr lang="fr-FR" sz="1700" dirty="0">
                <a:solidFill>
                  <a:schemeClr val="accent2"/>
                </a:solidFill>
                <a:latin typeface="Times New Roman" panose="02020603050405020304" pitchFamily="18" charset="0"/>
                <a:cs typeface="Times New Roman" panose="02020603050405020304" pitchFamily="18" charset="0"/>
              </a:rPr>
              <a:t>)</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Vénération de l´autel et du Livre des Évangiles</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Génuflexion et inclination</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Encensement</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Purification</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Communion sous les deux espèces</a:t>
            </a:r>
          </a:p>
          <a:p>
            <a:pPr algn="just"/>
            <a:endParaRPr lang="fr-FR" dirty="0">
              <a:solidFill>
                <a:srgbClr val="0070C0"/>
              </a:solidFill>
            </a:endParaRPr>
          </a:p>
        </p:txBody>
      </p:sp>
    </p:spTree>
    <p:extLst>
      <p:ext uri="{BB962C8B-B14F-4D97-AF65-F5344CB8AC3E}">
        <p14:creationId xmlns:p14="http://schemas.microsoft.com/office/powerpoint/2010/main" val="3276223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50240" y="494833"/>
            <a:ext cx="8930639" cy="6027887"/>
          </a:xfrm>
        </p:spPr>
        <p:txBody>
          <a:bodyPr>
            <a:noAutofit/>
          </a:bodyPr>
          <a:lstStyle/>
          <a:p>
            <a:pPr algn="just"/>
            <a:r>
              <a:rPr lang="fr-FR" sz="1700" dirty="0">
                <a:solidFill>
                  <a:schemeClr val="accent2"/>
                </a:solidFill>
              </a:rPr>
              <a:t>CHAP. V -</a:t>
            </a:r>
            <a:r>
              <a:rPr lang="fr-FR" sz="1700" b="1" dirty="0">
                <a:solidFill>
                  <a:schemeClr val="accent2"/>
                </a:solidFill>
              </a:rPr>
              <a:t> AMÉNAGEMENT ET ORNEMENTATION DES ÉGLISES POUR LA CÉLÉBRATION DE L´EUCHARISTIE</a:t>
            </a:r>
          </a:p>
          <a:p>
            <a:pPr algn="just"/>
            <a:r>
              <a:rPr lang="fr-FR" sz="1700" dirty="0">
                <a:solidFill>
                  <a:schemeClr val="accent2"/>
                </a:solidFill>
              </a:rPr>
              <a:t>I - </a:t>
            </a:r>
            <a:r>
              <a:rPr lang="fr-FR" sz="1700" b="1" dirty="0">
                <a:solidFill>
                  <a:schemeClr val="accent2"/>
                </a:solidFill>
              </a:rPr>
              <a:t>Principes généraux </a:t>
            </a:r>
            <a:r>
              <a:rPr lang="fr-FR" sz="1700" dirty="0">
                <a:solidFill>
                  <a:schemeClr val="accent2"/>
                </a:solidFill>
              </a:rPr>
              <a:t>(288 - 294)</a:t>
            </a:r>
          </a:p>
          <a:p>
            <a:pPr algn="just"/>
            <a:r>
              <a:rPr lang="fr-FR" sz="1700" dirty="0" smtClean="0">
                <a:solidFill>
                  <a:srgbClr val="0070C0"/>
                </a:solidFill>
              </a:rPr>
              <a:t>	</a:t>
            </a:r>
            <a:r>
              <a:rPr lang="fr-FR" sz="1600" dirty="0" smtClean="0">
                <a:solidFill>
                  <a:schemeClr val="tx1"/>
                </a:solidFill>
                <a:latin typeface="Times New Roman" panose="02020603050405020304" pitchFamily="18" charset="0"/>
                <a:cs typeface="Times New Roman" panose="02020603050405020304" pitchFamily="18" charset="0"/>
              </a:rPr>
              <a:t>288</a:t>
            </a:r>
            <a:r>
              <a:rPr lang="fr-FR" sz="1600" dirty="0">
                <a:solidFill>
                  <a:schemeClr val="tx1"/>
                </a:solidFill>
                <a:latin typeface="Times New Roman" panose="02020603050405020304" pitchFamily="18" charset="0"/>
                <a:cs typeface="Times New Roman" panose="02020603050405020304" pitchFamily="18" charset="0"/>
              </a:rPr>
              <a:t>. Pour la célébration de l´Eucharistie, le peuple de Dieu se rassemble généralement dans une église ou bien, si elle fait défaut ou en cas d’insuffisances, dans un autre lieu honorable qui soit cependant digne d´un si grand mystère. Ces églises ou ces autres lieux se prêteront à accomplir l´action sacrée et à obtenir la participation active des fidèles. En outre, les édifices sacrés et les objets destinés au culte divin seront dignes et beaux, et capables de signifier et de symboliser les réalités </a:t>
            </a:r>
            <a:r>
              <a:rPr lang="fr-FR" sz="1600" dirty="0" smtClean="0">
                <a:solidFill>
                  <a:schemeClr val="tx1"/>
                </a:solidFill>
                <a:latin typeface="Times New Roman" panose="02020603050405020304" pitchFamily="18" charset="0"/>
                <a:cs typeface="Times New Roman" panose="02020603050405020304" pitchFamily="18" charset="0"/>
              </a:rPr>
              <a:t>surnaturelles</a:t>
            </a:r>
          </a:p>
          <a:p>
            <a:pPr algn="just"/>
            <a:endParaRPr lang="fr-FR" sz="1600" dirty="0">
              <a:solidFill>
                <a:schemeClr val="tx1"/>
              </a:solidFill>
              <a:latin typeface="Times New Roman" panose="02020603050405020304" pitchFamily="18" charset="0"/>
              <a:cs typeface="Times New Roman" panose="02020603050405020304" pitchFamily="18" charset="0"/>
            </a:endParaRPr>
          </a:p>
          <a:p>
            <a:pPr algn="just"/>
            <a:r>
              <a:rPr lang="fr-FR" sz="1700" dirty="0" smtClean="0">
                <a:solidFill>
                  <a:schemeClr val="accent2"/>
                </a:solidFill>
              </a:rPr>
              <a:t>II </a:t>
            </a:r>
            <a:r>
              <a:rPr lang="fr-FR" sz="1700" dirty="0">
                <a:solidFill>
                  <a:schemeClr val="accent2"/>
                </a:solidFill>
              </a:rPr>
              <a:t>– </a:t>
            </a:r>
            <a:r>
              <a:rPr lang="fr-FR" sz="1700" b="1" dirty="0">
                <a:solidFill>
                  <a:schemeClr val="accent2"/>
                </a:solidFill>
              </a:rPr>
              <a:t>Aménagement du sanctuaire pour la célébration communautaire (295 – 310)</a:t>
            </a:r>
          </a:p>
          <a:p>
            <a:pPr algn="just"/>
            <a:r>
              <a:rPr lang="fr-FR" sz="1700" b="1" dirty="0">
                <a:solidFill>
                  <a:schemeClr val="accent2"/>
                </a:solidFill>
              </a:rPr>
              <a:t>- L´autel et son ornementation</a:t>
            </a:r>
          </a:p>
          <a:p>
            <a:pPr algn="just"/>
            <a:r>
              <a:rPr lang="fr-FR" sz="1600" dirty="0">
                <a:solidFill>
                  <a:schemeClr val="tx1"/>
                </a:solidFill>
                <a:latin typeface="Times New Roman" panose="02020603050405020304" pitchFamily="18" charset="0"/>
                <a:cs typeface="Times New Roman" panose="02020603050405020304" pitchFamily="18" charset="0"/>
              </a:rPr>
              <a:t>297. Dans un lieu destiné au culte, la célébration de l´Eucharistie doit s´accomplir sur un autel; en dehors d´un lieu sacré, elle peut s´accomplir même sur une table convenable, où l´on mettra toujours la nappe et le corporal, la croix et les chandeliers.</a:t>
            </a:r>
          </a:p>
          <a:p>
            <a:pPr algn="just"/>
            <a:r>
              <a:rPr lang="fr-FR" sz="1600" dirty="0">
                <a:solidFill>
                  <a:schemeClr val="tx1"/>
                </a:solidFill>
                <a:latin typeface="Times New Roman" panose="02020603050405020304" pitchFamily="18" charset="0"/>
                <a:cs typeface="Times New Roman" panose="02020603050405020304" pitchFamily="18" charset="0"/>
              </a:rPr>
              <a:t>305. Pour décorer l’autel, on fera preuve de sobriété. Pendant l’Avent, l’autel sera décoré de fleurs avec la sobriété qui convient au caractère de ce temps et sans anticiper la joie complète de la Nativité du Seigneur. Pendant le Carême, les fleurs à l’autel sont interdites, à l’exception du quatrième dimanche (</a:t>
            </a:r>
            <a:r>
              <a:rPr lang="fr-FR" sz="1600" dirty="0" err="1">
                <a:solidFill>
                  <a:schemeClr val="tx1"/>
                </a:solidFill>
                <a:latin typeface="Times New Roman" panose="02020603050405020304" pitchFamily="18" charset="0"/>
                <a:cs typeface="Times New Roman" panose="02020603050405020304" pitchFamily="18" charset="0"/>
              </a:rPr>
              <a:t>Laetare</a:t>
            </a:r>
            <a:r>
              <a:rPr lang="fr-FR" sz="1600" dirty="0">
                <a:solidFill>
                  <a:schemeClr val="tx1"/>
                </a:solidFill>
                <a:latin typeface="Times New Roman" panose="02020603050405020304" pitchFamily="18" charset="0"/>
                <a:cs typeface="Times New Roman" panose="02020603050405020304" pitchFamily="18" charset="0"/>
              </a:rPr>
              <a:t>), des solennités et des fêtes.</a:t>
            </a:r>
          </a:p>
          <a:p>
            <a:pPr algn="just"/>
            <a:r>
              <a:rPr lang="fr-FR" sz="1600" dirty="0">
                <a:solidFill>
                  <a:schemeClr val="tx1"/>
                </a:solidFill>
                <a:latin typeface="Times New Roman" panose="02020603050405020304" pitchFamily="18" charset="0"/>
                <a:cs typeface="Times New Roman" panose="02020603050405020304" pitchFamily="18" charset="0"/>
              </a:rPr>
              <a:t>La décoration florale doit toujours être discrète, et disposée autour de l’autel plutôt que sur la table.</a:t>
            </a:r>
          </a:p>
          <a:p>
            <a:pPr algn="just"/>
            <a:endParaRPr lang="fr-FR" sz="1700" dirty="0">
              <a:solidFill>
                <a:srgbClr val="0070C0"/>
              </a:solidFill>
            </a:endParaRPr>
          </a:p>
        </p:txBody>
      </p:sp>
    </p:spTree>
    <p:extLst>
      <p:ext uri="{BB962C8B-B14F-4D97-AF65-F5344CB8AC3E}">
        <p14:creationId xmlns:p14="http://schemas.microsoft.com/office/powerpoint/2010/main" val="1338981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84106" y="748833"/>
            <a:ext cx="8886613" cy="5834847"/>
          </a:xfrm>
        </p:spPr>
        <p:txBody>
          <a:bodyPr>
            <a:normAutofit/>
          </a:bodyPr>
          <a:lstStyle/>
          <a:p>
            <a:pPr algn="just"/>
            <a:r>
              <a:rPr lang="fr-FR" sz="2000" dirty="0" smtClean="0">
                <a:solidFill>
                  <a:srgbClr val="0070C0"/>
                </a:solidFill>
                <a:latin typeface="Times New Roman" panose="02020603050405020304" pitchFamily="18" charset="0"/>
                <a:cs typeface="Times New Roman" panose="02020603050405020304" pitchFamily="18" charset="0"/>
              </a:rPr>
              <a:t>	</a:t>
            </a:r>
            <a:r>
              <a:rPr lang="fr-FR" sz="2000" dirty="0" smtClean="0">
                <a:solidFill>
                  <a:schemeClr val="accent2"/>
                </a:solidFill>
                <a:latin typeface="Times New Roman" panose="02020603050405020304" pitchFamily="18" charset="0"/>
                <a:cs typeface="Times New Roman" panose="02020603050405020304" pitchFamily="18" charset="0"/>
              </a:rPr>
              <a:t>- </a:t>
            </a:r>
            <a:r>
              <a:rPr lang="fr-FR" sz="1700" dirty="0" smtClean="0">
                <a:solidFill>
                  <a:schemeClr val="accent2"/>
                </a:solidFill>
                <a:latin typeface="Times New Roman" panose="02020603050405020304" pitchFamily="18" charset="0"/>
                <a:cs typeface="Times New Roman" panose="02020603050405020304" pitchFamily="18" charset="0"/>
              </a:rPr>
              <a:t>L´ambon</a:t>
            </a:r>
            <a:endParaRPr lang="fr-FR" sz="1700" dirty="0">
              <a:solidFill>
                <a:schemeClr val="accent2"/>
              </a:solidFill>
              <a:latin typeface="Times New Roman" panose="02020603050405020304" pitchFamily="18" charset="0"/>
              <a:cs typeface="Times New Roman" panose="02020603050405020304" pitchFamily="18" charset="0"/>
            </a:endParaRPr>
          </a:p>
          <a:p>
            <a:pPr algn="just"/>
            <a:r>
              <a:rPr lang="fr-FR" sz="1600" dirty="0">
                <a:solidFill>
                  <a:schemeClr val="tx1"/>
                </a:solidFill>
                <a:latin typeface="Times New Roman" panose="02020603050405020304" pitchFamily="18" charset="0"/>
                <a:cs typeface="Times New Roman" panose="02020603050405020304" pitchFamily="18" charset="0"/>
              </a:rPr>
              <a:t>309. La dignité de la parole de Dieu requiert qu’il y ait dans l´église un lieu adapté à sa proclamation et vers lequel, pendant la liturgie de la Parole, se tourne spontanément l´attention des fidèles</a:t>
            </a:r>
          </a:p>
          <a:p>
            <a:pPr algn="just"/>
            <a:r>
              <a:rPr lang="fr-FR" sz="1700" dirty="0" smtClean="0">
                <a:solidFill>
                  <a:srgbClr val="0070C0"/>
                </a:solidFill>
                <a:latin typeface="Times New Roman" panose="02020603050405020304" pitchFamily="18" charset="0"/>
                <a:cs typeface="Times New Roman" panose="02020603050405020304" pitchFamily="18" charset="0"/>
              </a:rPr>
              <a:t>	</a:t>
            </a:r>
            <a:r>
              <a:rPr lang="fr-FR" sz="1700" dirty="0" smtClean="0">
                <a:solidFill>
                  <a:schemeClr val="accent2"/>
                </a:solidFill>
                <a:latin typeface="Times New Roman" panose="02020603050405020304" pitchFamily="18" charset="0"/>
                <a:cs typeface="Times New Roman" panose="02020603050405020304" pitchFamily="18" charset="0"/>
              </a:rPr>
              <a:t>- Le </a:t>
            </a:r>
            <a:r>
              <a:rPr lang="fr-FR" sz="1700" dirty="0">
                <a:solidFill>
                  <a:schemeClr val="accent2"/>
                </a:solidFill>
                <a:latin typeface="Times New Roman" panose="02020603050405020304" pitchFamily="18" charset="0"/>
                <a:cs typeface="Times New Roman" panose="02020603050405020304" pitchFamily="18" charset="0"/>
              </a:rPr>
              <a:t>siège de présidence et les autres </a:t>
            </a:r>
            <a:r>
              <a:rPr lang="fr-FR" sz="1700" dirty="0" smtClean="0">
                <a:solidFill>
                  <a:schemeClr val="accent2"/>
                </a:solidFill>
                <a:latin typeface="Times New Roman" panose="02020603050405020304" pitchFamily="18" charset="0"/>
                <a:cs typeface="Times New Roman" panose="02020603050405020304" pitchFamily="18" charset="0"/>
              </a:rPr>
              <a:t>sièges</a:t>
            </a:r>
          </a:p>
          <a:p>
            <a:pPr marL="285750" indent="-285750" algn="just">
              <a:buFontTx/>
              <a:buChar char="-"/>
            </a:pPr>
            <a:endParaRPr lang="fr-FR" sz="1700" dirty="0" smtClean="0">
              <a:solidFill>
                <a:schemeClr val="accent2"/>
              </a:solidFill>
              <a:latin typeface="Times New Roman" panose="02020603050405020304" pitchFamily="18" charset="0"/>
              <a:cs typeface="Times New Roman" panose="02020603050405020304" pitchFamily="18" charset="0"/>
            </a:endParaRPr>
          </a:p>
          <a:p>
            <a:pPr algn="just"/>
            <a:r>
              <a:rPr lang="fr-FR" sz="2000" dirty="0" smtClean="0">
                <a:solidFill>
                  <a:schemeClr val="accent2"/>
                </a:solidFill>
              </a:rPr>
              <a:t>	</a:t>
            </a:r>
            <a:r>
              <a:rPr lang="fr-FR" sz="1700" dirty="0" smtClean="0">
                <a:solidFill>
                  <a:schemeClr val="accent2"/>
                </a:solidFill>
                <a:latin typeface="Times New Roman" panose="02020603050405020304" pitchFamily="18" charset="0"/>
                <a:cs typeface="Times New Roman" panose="02020603050405020304" pitchFamily="18" charset="0"/>
              </a:rPr>
              <a:t>III </a:t>
            </a:r>
            <a:r>
              <a:rPr lang="fr-FR" sz="1700" dirty="0">
                <a:solidFill>
                  <a:schemeClr val="accent2"/>
                </a:solidFill>
                <a:latin typeface="Times New Roman" panose="02020603050405020304" pitchFamily="18" charset="0"/>
                <a:cs typeface="Times New Roman" panose="02020603050405020304" pitchFamily="18" charset="0"/>
              </a:rPr>
              <a:t>– </a:t>
            </a:r>
            <a:r>
              <a:rPr lang="fr-FR" sz="1700" b="1" dirty="0">
                <a:solidFill>
                  <a:schemeClr val="accent2"/>
                </a:solidFill>
                <a:latin typeface="Times New Roman" panose="02020603050405020304" pitchFamily="18" charset="0"/>
                <a:cs typeface="Times New Roman" panose="02020603050405020304" pitchFamily="18" charset="0"/>
              </a:rPr>
              <a:t>Aménagement de l´église </a:t>
            </a:r>
            <a:r>
              <a:rPr lang="fr-FR" sz="1700" dirty="0">
                <a:solidFill>
                  <a:schemeClr val="accent2"/>
                </a:solidFill>
                <a:latin typeface="Times New Roman" panose="02020603050405020304" pitchFamily="18" charset="0"/>
                <a:cs typeface="Times New Roman" panose="02020603050405020304" pitchFamily="18" charset="0"/>
              </a:rPr>
              <a:t>(311 – 318)</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La place des fidèles</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La place de la chorale et des instruments de musique</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La place de la réserve eucharistique</a:t>
            </a:r>
          </a:p>
          <a:p>
            <a:pPr algn="just"/>
            <a:r>
              <a:rPr lang="fr-FR" sz="1700" dirty="0" smtClean="0">
                <a:solidFill>
                  <a:schemeClr val="accent2"/>
                </a:solidFill>
                <a:latin typeface="Times New Roman" panose="02020603050405020304" pitchFamily="18" charset="0"/>
                <a:cs typeface="Times New Roman" panose="02020603050405020304" pitchFamily="18" charset="0"/>
              </a:rPr>
              <a:t>		- </a:t>
            </a:r>
            <a:r>
              <a:rPr lang="fr-FR" sz="1700" dirty="0">
                <a:solidFill>
                  <a:schemeClr val="accent2"/>
                </a:solidFill>
                <a:latin typeface="Times New Roman" panose="02020603050405020304" pitchFamily="18" charset="0"/>
                <a:cs typeface="Times New Roman" panose="02020603050405020304" pitchFamily="18" charset="0"/>
              </a:rPr>
              <a:t>Les images saintes</a:t>
            </a:r>
          </a:p>
          <a:p>
            <a:pPr marL="342900" indent="-342900" algn="just">
              <a:buFontTx/>
              <a:buChar char="-"/>
            </a:pPr>
            <a:endParaRPr lang="fr-FR" sz="1700" dirty="0">
              <a:solidFill>
                <a:schemeClr val="accent2"/>
              </a:solidFill>
              <a:latin typeface="Times New Roman" panose="02020603050405020304" pitchFamily="18" charset="0"/>
              <a:cs typeface="Times New Roman" panose="02020603050405020304" pitchFamily="18" charset="0"/>
            </a:endParaRPr>
          </a:p>
          <a:p>
            <a:pPr algn="just"/>
            <a:r>
              <a:rPr lang="fr-FR" sz="1700" b="1" dirty="0">
                <a:solidFill>
                  <a:schemeClr val="accent2"/>
                </a:solidFill>
                <a:latin typeface="Times New Roman" panose="02020603050405020304" pitchFamily="18" charset="0"/>
                <a:cs typeface="Times New Roman" panose="02020603050405020304" pitchFamily="18" charset="0"/>
              </a:rPr>
              <a:t>CHAP. VI - CE QUI EST REQUIS POUR CÉLÉBRER LA MESSE</a:t>
            </a:r>
          </a:p>
          <a:p>
            <a:pPr marL="342900" indent="-342900" algn="just">
              <a:buFontTx/>
              <a:buChar char="-"/>
            </a:pPr>
            <a:r>
              <a:rPr lang="fr-FR" sz="1700" dirty="0">
                <a:solidFill>
                  <a:schemeClr val="accent2"/>
                </a:solidFill>
                <a:latin typeface="Times New Roman" panose="02020603050405020304" pitchFamily="18" charset="0"/>
                <a:cs typeface="Times New Roman" panose="02020603050405020304" pitchFamily="18" charset="0"/>
              </a:rPr>
              <a:t>I - Le pain et le vin de la célébration eucharistique (319 - 324)</a:t>
            </a:r>
          </a:p>
          <a:p>
            <a:pPr marL="342900" indent="-342900" algn="just">
              <a:buFontTx/>
              <a:buChar char="-"/>
            </a:pPr>
            <a:r>
              <a:rPr lang="fr-FR" sz="1700" dirty="0" smtClean="0">
                <a:solidFill>
                  <a:schemeClr val="accent2"/>
                </a:solidFill>
                <a:latin typeface="Times New Roman" panose="02020603050405020304" pitchFamily="18" charset="0"/>
                <a:cs typeface="Times New Roman" panose="02020603050405020304" pitchFamily="18" charset="0"/>
              </a:rPr>
              <a:t>II </a:t>
            </a:r>
            <a:r>
              <a:rPr lang="fr-FR" sz="1700" dirty="0">
                <a:solidFill>
                  <a:schemeClr val="accent2"/>
                </a:solidFill>
                <a:latin typeface="Times New Roman" panose="02020603050405020304" pitchFamily="18" charset="0"/>
                <a:cs typeface="Times New Roman" panose="02020603050405020304" pitchFamily="18" charset="0"/>
              </a:rPr>
              <a:t>- Le mobilier liturgique (325 - 326)</a:t>
            </a:r>
          </a:p>
          <a:p>
            <a:pPr marL="342900" indent="-342900" algn="just">
              <a:buFontTx/>
              <a:buChar char="-"/>
            </a:pPr>
            <a:r>
              <a:rPr lang="fr-FR" sz="1700" dirty="0">
                <a:solidFill>
                  <a:schemeClr val="accent2"/>
                </a:solidFill>
                <a:latin typeface="Times New Roman" panose="02020603050405020304" pitchFamily="18" charset="0"/>
                <a:cs typeface="Times New Roman" panose="02020603050405020304" pitchFamily="18" charset="0"/>
              </a:rPr>
              <a:t>III - Les vases liturgiques (327 - 334)</a:t>
            </a:r>
          </a:p>
          <a:p>
            <a:pPr marL="342900" indent="-342900" algn="just">
              <a:buFontTx/>
              <a:buChar char="-"/>
            </a:pPr>
            <a:endParaRPr lang="fr-FR" sz="2000" dirty="0">
              <a:solidFill>
                <a:srgbClr val="0070C0"/>
              </a:solidFill>
            </a:endParaRPr>
          </a:p>
          <a:p>
            <a:pPr algn="just"/>
            <a:endParaRPr lang="fr-FR" sz="2000" dirty="0">
              <a:solidFill>
                <a:srgbClr val="0070C0"/>
              </a:solidFill>
            </a:endParaRPr>
          </a:p>
          <a:p>
            <a:endParaRPr lang="fr-FR" dirty="0"/>
          </a:p>
        </p:txBody>
      </p:sp>
    </p:spTree>
    <p:extLst>
      <p:ext uri="{BB962C8B-B14F-4D97-AF65-F5344CB8AC3E}">
        <p14:creationId xmlns:p14="http://schemas.microsoft.com/office/powerpoint/2010/main" val="3622355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75546" y="921553"/>
            <a:ext cx="8906933" cy="5215087"/>
          </a:xfrm>
        </p:spPr>
        <p:txBody>
          <a:bodyPr>
            <a:noAutofit/>
          </a:bodyPr>
          <a:lstStyle/>
          <a:p>
            <a:pPr algn="just"/>
            <a:r>
              <a:rPr lang="fr-FR" sz="1600" dirty="0">
                <a:solidFill>
                  <a:srgbClr val="0070C0"/>
                </a:solidFill>
                <a:latin typeface="Times New Roman" panose="02020603050405020304" pitchFamily="18" charset="0"/>
                <a:cs typeface="Times New Roman" panose="02020603050405020304" pitchFamily="18" charset="0"/>
              </a:rPr>
              <a:t>	</a:t>
            </a:r>
            <a:r>
              <a:rPr lang="fr-FR" sz="1600" b="1" dirty="0" smtClean="0">
                <a:solidFill>
                  <a:schemeClr val="accent2"/>
                </a:solidFill>
                <a:latin typeface="Times New Roman" panose="02020603050405020304" pitchFamily="18" charset="0"/>
                <a:cs typeface="Times New Roman" panose="02020603050405020304" pitchFamily="18" charset="0"/>
              </a:rPr>
              <a:t>IV </a:t>
            </a:r>
            <a:r>
              <a:rPr lang="fr-FR" sz="1600" b="1" dirty="0">
                <a:solidFill>
                  <a:schemeClr val="accent2"/>
                </a:solidFill>
                <a:latin typeface="Times New Roman" panose="02020603050405020304" pitchFamily="18" charset="0"/>
                <a:cs typeface="Times New Roman" panose="02020603050405020304" pitchFamily="18" charset="0"/>
              </a:rPr>
              <a:t>- Les vêtements liturgiques </a:t>
            </a:r>
            <a:r>
              <a:rPr lang="fr-FR" sz="1600" dirty="0">
                <a:solidFill>
                  <a:schemeClr val="accent2"/>
                </a:solidFill>
                <a:latin typeface="Times New Roman" panose="02020603050405020304" pitchFamily="18" charset="0"/>
                <a:cs typeface="Times New Roman" panose="02020603050405020304" pitchFamily="18" charset="0"/>
              </a:rPr>
              <a:t>(335 - 347)</a:t>
            </a:r>
          </a:p>
          <a:p>
            <a:pPr algn="just"/>
            <a:r>
              <a:rPr lang="fr-FR" sz="1600" dirty="0">
                <a:solidFill>
                  <a:schemeClr val="tx1"/>
                </a:solidFill>
                <a:latin typeface="Times New Roman" panose="02020603050405020304" pitchFamily="18" charset="0"/>
                <a:cs typeface="Times New Roman" panose="02020603050405020304" pitchFamily="18" charset="0"/>
              </a:rPr>
              <a:t>337. Le vêtement propre au prêtre célébrant, pour la messe et les autres actions sacrées en lien direct avec la messe, est la chasuble, à moins que ne soit prévu un autre vêtement à porter par-dessus l´aube et l´étole.</a:t>
            </a:r>
          </a:p>
          <a:p>
            <a:pPr algn="just"/>
            <a:r>
              <a:rPr lang="fr-FR" sz="1600" dirty="0">
                <a:solidFill>
                  <a:schemeClr val="tx1"/>
                </a:solidFill>
                <a:latin typeface="Times New Roman" panose="02020603050405020304" pitchFamily="18" charset="0"/>
                <a:cs typeface="Times New Roman" panose="02020603050405020304" pitchFamily="18" charset="0"/>
              </a:rPr>
              <a:t>338. Le vêtement propre au diacre est la dalmatique qu´il doit revêtir par-dessus l´aube et l´étole ; en cas de nécessité pourtant ou pour un moindre degré de solennité, il peut ne pas la mettre.</a:t>
            </a:r>
          </a:p>
          <a:p>
            <a:pPr algn="just"/>
            <a:r>
              <a:rPr lang="fr-FR" sz="1600" dirty="0">
                <a:solidFill>
                  <a:schemeClr val="tx1"/>
                </a:solidFill>
                <a:latin typeface="Times New Roman" panose="02020603050405020304" pitchFamily="18" charset="0"/>
                <a:cs typeface="Times New Roman" panose="02020603050405020304" pitchFamily="18" charset="0"/>
              </a:rPr>
              <a:t>339. Les acolytes, les lecteurs et les autres ministres laïcs peuvent porter l´aube ou un autre vêtement approuvé dans leur région par la Conférence des évêques (cf. n. 390).</a:t>
            </a:r>
          </a:p>
          <a:p>
            <a:pPr algn="just"/>
            <a:r>
              <a:rPr lang="fr-FR" sz="1600" dirty="0">
                <a:solidFill>
                  <a:schemeClr val="tx1"/>
                </a:solidFill>
                <a:latin typeface="Times New Roman" panose="02020603050405020304" pitchFamily="18" charset="0"/>
                <a:cs typeface="Times New Roman" panose="02020603050405020304" pitchFamily="18" charset="0"/>
              </a:rPr>
              <a:t>340. Le prêtre porte l´étole autour du cou et la laisse pendre devant la poitrine; le diacre la porte en sautoir, en travers de la poitrine, de l´épaule gauche au côté droit du corps, où elle se ferme.</a:t>
            </a:r>
          </a:p>
          <a:p>
            <a:pPr algn="just"/>
            <a:r>
              <a:rPr lang="fr-FR" sz="1600" dirty="0">
                <a:solidFill>
                  <a:schemeClr val="tx1"/>
                </a:solidFill>
                <a:latin typeface="Times New Roman" panose="02020603050405020304" pitchFamily="18" charset="0"/>
                <a:cs typeface="Times New Roman" panose="02020603050405020304" pitchFamily="18" charset="0"/>
              </a:rPr>
              <a:t>341. Le pluvial, ou chape, est utilisé par le prêtre lors des processions et autres actions liturgiques, selon les rubriques propres à chaque rite.</a:t>
            </a:r>
          </a:p>
          <a:p>
            <a:pPr algn="just"/>
            <a:r>
              <a:rPr lang="fr-FR" sz="1600" dirty="0" smtClean="0">
                <a:solidFill>
                  <a:srgbClr val="0070C0"/>
                </a:solidFill>
                <a:latin typeface="Times New Roman" panose="02020603050405020304" pitchFamily="18" charset="0"/>
                <a:cs typeface="Times New Roman" panose="02020603050405020304" pitchFamily="18" charset="0"/>
              </a:rPr>
              <a:t>	</a:t>
            </a:r>
          </a:p>
          <a:p>
            <a:pPr algn="just"/>
            <a:r>
              <a:rPr lang="fr-FR" sz="1600" b="1" dirty="0" smtClean="0">
                <a:solidFill>
                  <a:schemeClr val="accent2"/>
                </a:solidFill>
                <a:latin typeface="Times New Roman" panose="02020603050405020304" pitchFamily="18" charset="0"/>
                <a:cs typeface="Times New Roman" panose="02020603050405020304" pitchFamily="18" charset="0"/>
              </a:rPr>
              <a:t>V </a:t>
            </a:r>
            <a:r>
              <a:rPr lang="fr-FR" sz="1600" b="1" dirty="0">
                <a:solidFill>
                  <a:schemeClr val="accent2"/>
                </a:solidFill>
                <a:latin typeface="Times New Roman" panose="02020603050405020304" pitchFamily="18" charset="0"/>
                <a:cs typeface="Times New Roman" panose="02020603050405020304" pitchFamily="18" charset="0"/>
              </a:rPr>
              <a:t>- Les autres ob</a:t>
            </a:r>
            <a:r>
              <a:rPr lang="fr-FR" sz="1600" dirty="0">
                <a:solidFill>
                  <a:schemeClr val="accent2"/>
                </a:solidFill>
                <a:latin typeface="Times New Roman" panose="02020603050405020304" pitchFamily="18" charset="0"/>
                <a:cs typeface="Times New Roman" panose="02020603050405020304" pitchFamily="18" charset="0"/>
              </a:rPr>
              <a:t>jets (348 </a:t>
            </a:r>
            <a:r>
              <a:rPr lang="fr-FR" sz="1600" dirty="0" smtClean="0">
                <a:solidFill>
                  <a:schemeClr val="accent2"/>
                </a:solidFill>
                <a:latin typeface="Times New Roman" panose="02020603050405020304" pitchFamily="18" charset="0"/>
                <a:cs typeface="Times New Roman" panose="02020603050405020304" pitchFamily="18" charset="0"/>
              </a:rPr>
              <a:t>– 351)</a:t>
            </a:r>
            <a:endParaRPr lang="fr-FR" sz="1600" dirty="0">
              <a:solidFill>
                <a:schemeClr val="accent2"/>
              </a:solidFill>
              <a:latin typeface="Times New Roman" panose="02020603050405020304" pitchFamily="18" charset="0"/>
              <a:cs typeface="Times New Roman" panose="02020603050405020304" pitchFamily="18" charset="0"/>
            </a:endParaRPr>
          </a:p>
          <a:p>
            <a:pPr algn="just"/>
            <a:endParaRPr lang="fr-FR" sz="1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5164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988906" y="891073"/>
            <a:ext cx="8541173" cy="5103327"/>
          </a:xfrm>
        </p:spPr>
        <p:txBody>
          <a:bodyPr>
            <a:normAutofit/>
          </a:bodyPr>
          <a:lstStyle/>
          <a:p>
            <a:pPr algn="just"/>
            <a:r>
              <a:rPr lang="fr-FR" sz="1600" dirty="0">
                <a:solidFill>
                  <a:schemeClr val="accent2"/>
                </a:solidFill>
                <a:latin typeface="Times New Roman" panose="02020603050405020304" pitchFamily="18" charset="0"/>
                <a:cs typeface="Times New Roman" panose="02020603050405020304" pitchFamily="18" charset="0"/>
              </a:rPr>
              <a:t>CHAP. VII - </a:t>
            </a:r>
            <a:r>
              <a:rPr lang="fr-FR" sz="1600" b="1" dirty="0">
                <a:solidFill>
                  <a:schemeClr val="accent2"/>
                </a:solidFill>
                <a:latin typeface="Times New Roman" panose="02020603050405020304" pitchFamily="18" charset="0"/>
                <a:cs typeface="Times New Roman" panose="02020603050405020304" pitchFamily="18" charset="0"/>
              </a:rPr>
              <a:t>CHOIX DE LA MESSE ET DE SES DIFFÉRENTES PARTIES</a:t>
            </a:r>
          </a:p>
          <a:p>
            <a:pPr algn="just"/>
            <a:r>
              <a:rPr lang="fr-FR" sz="1600" dirty="0" smtClean="0">
                <a:solidFill>
                  <a:schemeClr val="accent2"/>
                </a:solidFill>
                <a:latin typeface="Times New Roman" panose="02020603050405020304" pitchFamily="18" charset="0"/>
                <a:cs typeface="Times New Roman" panose="02020603050405020304" pitchFamily="18" charset="0"/>
              </a:rPr>
              <a:t>	I </a:t>
            </a:r>
            <a:r>
              <a:rPr lang="fr-FR" sz="1600" dirty="0">
                <a:solidFill>
                  <a:schemeClr val="accent2"/>
                </a:solidFill>
                <a:latin typeface="Times New Roman" panose="02020603050405020304" pitchFamily="18" charset="0"/>
                <a:cs typeface="Times New Roman" panose="02020603050405020304" pitchFamily="18" charset="0"/>
              </a:rPr>
              <a:t>- Choix de la messe (353-355)</a:t>
            </a:r>
          </a:p>
          <a:p>
            <a:pPr algn="just"/>
            <a:r>
              <a:rPr lang="fr-FR" sz="1600" dirty="0" smtClean="0">
                <a:solidFill>
                  <a:schemeClr val="accent2"/>
                </a:solidFill>
                <a:latin typeface="Times New Roman" panose="02020603050405020304" pitchFamily="18" charset="0"/>
                <a:cs typeface="Times New Roman" panose="02020603050405020304" pitchFamily="18" charset="0"/>
              </a:rPr>
              <a:t>	II </a:t>
            </a:r>
            <a:r>
              <a:rPr lang="fr-FR" sz="1600" dirty="0">
                <a:solidFill>
                  <a:schemeClr val="accent2"/>
                </a:solidFill>
                <a:latin typeface="Times New Roman" panose="02020603050405020304" pitchFamily="18" charset="0"/>
                <a:cs typeface="Times New Roman" panose="02020603050405020304" pitchFamily="18" charset="0"/>
              </a:rPr>
              <a:t>- Choix des parties de la messe (356-367)</a:t>
            </a:r>
          </a:p>
          <a:p>
            <a:pPr algn="just"/>
            <a:r>
              <a:rPr lang="fr-FR" sz="1600" dirty="0" smtClean="0">
                <a:solidFill>
                  <a:schemeClr val="accent2"/>
                </a:solidFill>
                <a:latin typeface="Times New Roman" panose="02020603050405020304" pitchFamily="18" charset="0"/>
                <a:cs typeface="Times New Roman" panose="02020603050405020304" pitchFamily="18" charset="0"/>
              </a:rPr>
              <a:t>		- </a:t>
            </a:r>
            <a:r>
              <a:rPr lang="fr-FR" sz="1600" dirty="0">
                <a:solidFill>
                  <a:schemeClr val="accent2"/>
                </a:solidFill>
                <a:latin typeface="Times New Roman" panose="02020603050405020304" pitchFamily="18" charset="0"/>
                <a:cs typeface="Times New Roman" panose="02020603050405020304" pitchFamily="18" charset="0"/>
              </a:rPr>
              <a:t>Les lectures</a:t>
            </a:r>
          </a:p>
          <a:p>
            <a:pPr algn="just"/>
            <a:r>
              <a:rPr lang="fr-FR" sz="1600" dirty="0" smtClean="0">
                <a:solidFill>
                  <a:schemeClr val="accent2"/>
                </a:solidFill>
                <a:latin typeface="Times New Roman" panose="02020603050405020304" pitchFamily="18" charset="0"/>
                <a:cs typeface="Times New Roman" panose="02020603050405020304" pitchFamily="18" charset="0"/>
              </a:rPr>
              <a:t>		- </a:t>
            </a:r>
            <a:r>
              <a:rPr lang="fr-FR" sz="1600" dirty="0">
                <a:solidFill>
                  <a:schemeClr val="accent2"/>
                </a:solidFill>
                <a:latin typeface="Times New Roman" panose="02020603050405020304" pitchFamily="18" charset="0"/>
                <a:cs typeface="Times New Roman" panose="02020603050405020304" pitchFamily="18" charset="0"/>
              </a:rPr>
              <a:t>Les oraisons</a:t>
            </a:r>
          </a:p>
          <a:p>
            <a:pPr algn="just"/>
            <a:r>
              <a:rPr lang="fr-FR" sz="1600" dirty="0" smtClean="0">
                <a:solidFill>
                  <a:schemeClr val="accent2"/>
                </a:solidFill>
                <a:latin typeface="Times New Roman" panose="02020603050405020304" pitchFamily="18" charset="0"/>
                <a:cs typeface="Times New Roman" panose="02020603050405020304" pitchFamily="18" charset="0"/>
              </a:rPr>
              <a:t>		- </a:t>
            </a:r>
            <a:r>
              <a:rPr lang="fr-FR" sz="1600" dirty="0">
                <a:solidFill>
                  <a:schemeClr val="accent2"/>
                </a:solidFill>
                <a:latin typeface="Times New Roman" panose="02020603050405020304" pitchFamily="18" charset="0"/>
                <a:cs typeface="Times New Roman" panose="02020603050405020304" pitchFamily="18" charset="0"/>
              </a:rPr>
              <a:t>La prière eucharistique</a:t>
            </a:r>
          </a:p>
          <a:p>
            <a:pPr algn="just"/>
            <a:r>
              <a:rPr lang="fr-FR" sz="1600" dirty="0" smtClean="0">
                <a:solidFill>
                  <a:schemeClr val="accent2"/>
                </a:solidFill>
                <a:latin typeface="Times New Roman" panose="02020603050405020304" pitchFamily="18" charset="0"/>
                <a:cs typeface="Times New Roman" panose="02020603050405020304" pitchFamily="18" charset="0"/>
              </a:rPr>
              <a:t>	- </a:t>
            </a:r>
            <a:r>
              <a:rPr lang="fr-FR" sz="1600" dirty="0">
                <a:solidFill>
                  <a:schemeClr val="accent2"/>
                </a:solidFill>
                <a:latin typeface="Times New Roman" panose="02020603050405020304" pitchFamily="18" charset="0"/>
                <a:cs typeface="Times New Roman" panose="02020603050405020304" pitchFamily="18" charset="0"/>
              </a:rPr>
              <a:t>Les chants</a:t>
            </a:r>
          </a:p>
          <a:p>
            <a:pPr algn="just"/>
            <a:endParaRPr lang="fr-FR" sz="1600" dirty="0">
              <a:solidFill>
                <a:schemeClr val="accent2"/>
              </a:solidFill>
              <a:latin typeface="Times New Roman" panose="02020603050405020304" pitchFamily="18" charset="0"/>
              <a:cs typeface="Times New Roman" panose="02020603050405020304" pitchFamily="18" charset="0"/>
            </a:endParaRPr>
          </a:p>
          <a:p>
            <a:pPr algn="just"/>
            <a:r>
              <a:rPr lang="fr-FR" sz="1600" dirty="0">
                <a:solidFill>
                  <a:schemeClr val="accent2"/>
                </a:solidFill>
                <a:latin typeface="Times New Roman" panose="02020603050405020304" pitchFamily="18" charset="0"/>
                <a:cs typeface="Times New Roman" panose="02020603050405020304" pitchFamily="18" charset="0"/>
              </a:rPr>
              <a:t>CHAP. VIII - </a:t>
            </a:r>
            <a:r>
              <a:rPr lang="fr-FR" sz="1600" dirty="0" smtClean="0">
                <a:solidFill>
                  <a:schemeClr val="accent2"/>
                </a:solidFill>
                <a:latin typeface="Times New Roman" panose="02020603050405020304" pitchFamily="18" charset="0"/>
                <a:cs typeface="Times New Roman" panose="02020603050405020304" pitchFamily="18" charset="0"/>
              </a:rPr>
              <a:t>	</a:t>
            </a:r>
            <a:r>
              <a:rPr lang="fr-FR" sz="1600" b="1" dirty="0" smtClean="0">
                <a:solidFill>
                  <a:schemeClr val="accent2"/>
                </a:solidFill>
                <a:latin typeface="Times New Roman" panose="02020603050405020304" pitchFamily="18" charset="0"/>
                <a:cs typeface="Times New Roman" panose="02020603050405020304" pitchFamily="18" charset="0"/>
              </a:rPr>
              <a:t>MESSES </a:t>
            </a:r>
            <a:r>
              <a:rPr lang="fr-FR" sz="1600" b="1" dirty="0">
                <a:solidFill>
                  <a:schemeClr val="accent2"/>
                </a:solidFill>
                <a:latin typeface="Times New Roman" panose="02020603050405020304" pitchFamily="18" charset="0"/>
                <a:cs typeface="Times New Roman" panose="02020603050405020304" pitchFamily="18" charset="0"/>
              </a:rPr>
              <a:t>ET ORAISONS POUR INTENTIONS DIVERSES,</a:t>
            </a:r>
          </a:p>
          <a:p>
            <a:pPr algn="just"/>
            <a:r>
              <a:rPr lang="fr-FR" sz="1600" b="1" dirty="0" smtClean="0">
                <a:solidFill>
                  <a:schemeClr val="accent2"/>
                </a:solidFill>
                <a:latin typeface="Times New Roman" panose="02020603050405020304" pitchFamily="18" charset="0"/>
                <a:cs typeface="Times New Roman" panose="02020603050405020304" pitchFamily="18" charset="0"/>
              </a:rPr>
              <a:t>			MESSES </a:t>
            </a:r>
            <a:r>
              <a:rPr lang="fr-FR" sz="1600" b="1" dirty="0">
                <a:solidFill>
                  <a:schemeClr val="accent2"/>
                </a:solidFill>
                <a:latin typeface="Times New Roman" panose="02020603050405020304" pitchFamily="18" charset="0"/>
                <a:cs typeface="Times New Roman" panose="02020603050405020304" pitchFamily="18" charset="0"/>
              </a:rPr>
              <a:t>DES DÉFUNTS</a:t>
            </a:r>
          </a:p>
          <a:p>
            <a:pPr algn="just"/>
            <a:endParaRPr lang="fr-FR" sz="1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999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537429"/>
            <a:ext cx="9052560" cy="6003567"/>
          </a:xfrm>
          <a:prstGeom prst="rect">
            <a:avLst/>
          </a:prstGeom>
        </p:spPr>
        <p:txBody>
          <a:bodyPr wrap="square">
            <a:spAutoFit/>
          </a:bodyPr>
          <a:lstStyle/>
          <a:p>
            <a:pPr algn="just">
              <a:lnSpc>
                <a:spcPct val="150000"/>
              </a:lnSpc>
            </a:pPr>
            <a:r>
              <a:rPr lang="fr-FR" dirty="0"/>
              <a:t>-	</a:t>
            </a:r>
            <a:r>
              <a:rPr lang="fr-FR" sz="1600" b="1" dirty="0">
                <a:latin typeface="Times New Roman" panose="02020603050405020304" pitchFamily="18" charset="0"/>
                <a:cs typeface="Times New Roman" panose="02020603050405020304" pitchFamily="18" charset="0"/>
              </a:rPr>
              <a:t>42. Les gestes et les attitudes du corps, tant ceux du prêtre, du diacre ou des ministres, que ceux du peuple doivent viser à ce que toute la célébration manifeste une belle et noble simplicité</a:t>
            </a:r>
            <a:r>
              <a:rPr lang="fr-FR" sz="1600" dirty="0">
                <a:latin typeface="Times New Roman" panose="02020603050405020304" pitchFamily="18" charset="0"/>
                <a:cs typeface="Times New Roman" panose="02020603050405020304" pitchFamily="18" charset="0"/>
              </a:rPr>
              <a:t>, que soit perçue toute la vraie signification de ses diverses parties et que soit favorisée la participation de tous</a:t>
            </a:r>
          </a:p>
          <a:p>
            <a:pPr algn="just">
              <a:lnSpc>
                <a:spcPct val="150000"/>
              </a:lnSpc>
            </a:pPr>
            <a:endParaRPr lang="fr-FR" sz="1600" dirty="0">
              <a:latin typeface="Times New Roman" panose="02020603050405020304" pitchFamily="18" charset="0"/>
              <a:cs typeface="Times New Roman" panose="02020603050405020304" pitchFamily="18" charset="0"/>
            </a:endParaRPr>
          </a:p>
          <a:p>
            <a:pPr algn="just">
              <a:lnSpc>
                <a:spcPct val="150000"/>
              </a:lnSpc>
            </a:pPr>
            <a:r>
              <a:rPr lang="fr-FR" sz="1600" dirty="0">
                <a:latin typeface="Times New Roman" panose="02020603050405020304" pitchFamily="18" charset="0"/>
                <a:cs typeface="Times New Roman" panose="02020603050405020304" pitchFamily="18" charset="0"/>
              </a:rPr>
              <a:t>-	</a:t>
            </a:r>
            <a:r>
              <a:rPr lang="fr-FR" sz="1600" b="1" dirty="0">
                <a:latin typeface="Times New Roman" panose="02020603050405020304" pitchFamily="18" charset="0"/>
                <a:cs typeface="Times New Roman" panose="02020603050405020304" pitchFamily="18" charset="0"/>
              </a:rPr>
              <a:t>43</a:t>
            </a:r>
            <a:r>
              <a:rPr lang="fr-FR" sz="1600" dirty="0">
                <a:latin typeface="Times New Roman" panose="02020603050405020304" pitchFamily="18" charset="0"/>
                <a:cs typeface="Times New Roman" panose="02020603050405020304" pitchFamily="18" charset="0"/>
              </a:rPr>
              <a:t>. </a:t>
            </a:r>
            <a:r>
              <a:rPr lang="fr-FR" sz="1600" b="1" dirty="0">
                <a:latin typeface="Times New Roman" panose="02020603050405020304" pitchFamily="18" charset="0"/>
                <a:cs typeface="Times New Roman" panose="02020603050405020304" pitchFamily="18" charset="0"/>
              </a:rPr>
              <a:t>Les fidèles se tiendront debout</a:t>
            </a:r>
            <a:r>
              <a:rPr lang="fr-FR" sz="1600" dirty="0">
                <a:latin typeface="Times New Roman" panose="02020603050405020304" pitchFamily="18" charset="0"/>
                <a:cs typeface="Times New Roman" panose="02020603050405020304" pitchFamily="18" charset="0"/>
              </a:rPr>
              <a:t> depuis le début du chant d´entrée, ou quand le prêtre se rend à l´autel, jusqu´à la prière d´ouverture (collecte) inclusivement; au chant de l´Alléluia avant l´Évangile; pendant la proclamation de l´Évangile; pendant la profession de foi et la prière universelle; et depuis l’invitation </a:t>
            </a:r>
            <a:r>
              <a:rPr lang="fr-FR" sz="1600" dirty="0" err="1">
                <a:latin typeface="Times New Roman" panose="02020603050405020304" pitchFamily="18" charset="0"/>
                <a:cs typeface="Times New Roman" panose="02020603050405020304" pitchFamily="18" charset="0"/>
              </a:rPr>
              <a:t>Orate</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fratres</a:t>
            </a:r>
            <a:r>
              <a:rPr lang="fr-FR" sz="1600" dirty="0">
                <a:latin typeface="Times New Roman" panose="02020603050405020304" pitchFamily="18" charset="0"/>
                <a:cs typeface="Times New Roman" panose="02020603050405020304" pitchFamily="18" charset="0"/>
              </a:rPr>
              <a:t> (Prions ensemble) avant la prière sur les offrandes jusqu´à la fin de la messe, excepté ce que l´on va dire.</a:t>
            </a:r>
          </a:p>
          <a:p>
            <a:pPr algn="just">
              <a:lnSpc>
                <a:spcPct val="150000"/>
              </a:lnSpc>
            </a:pPr>
            <a:r>
              <a:rPr lang="fr-FR" sz="1600" b="1" dirty="0">
                <a:latin typeface="Times New Roman" panose="02020603050405020304" pitchFamily="18" charset="0"/>
                <a:cs typeface="Times New Roman" panose="02020603050405020304" pitchFamily="18" charset="0"/>
              </a:rPr>
              <a:t>Ils seront assis</a:t>
            </a:r>
            <a:r>
              <a:rPr lang="fr-FR" sz="1600" dirty="0">
                <a:latin typeface="Times New Roman" panose="02020603050405020304" pitchFamily="18" charset="0"/>
                <a:cs typeface="Times New Roman" panose="02020603050405020304" pitchFamily="18" charset="0"/>
              </a:rPr>
              <a:t> pendant les lectures qui précèdent l´Évangile et le psaume </a:t>
            </a:r>
            <a:r>
              <a:rPr lang="fr-FR" sz="1600" dirty="0" err="1">
                <a:latin typeface="Times New Roman" panose="02020603050405020304" pitchFamily="18" charset="0"/>
                <a:cs typeface="Times New Roman" panose="02020603050405020304" pitchFamily="18" charset="0"/>
              </a:rPr>
              <a:t>responsorial</a:t>
            </a:r>
            <a:r>
              <a:rPr lang="fr-FR" sz="1600" dirty="0">
                <a:latin typeface="Times New Roman" panose="02020603050405020304" pitchFamily="18" charset="0"/>
                <a:cs typeface="Times New Roman" panose="02020603050405020304" pitchFamily="18" charset="0"/>
              </a:rPr>
              <a:t>; à l´homélie et pendant la préparation des dons pour l’offertoire; et, si on le juge bon, pendant qu´on observe un temps de silence sacré après la communion.</a:t>
            </a:r>
          </a:p>
          <a:p>
            <a:pPr algn="just">
              <a:lnSpc>
                <a:spcPct val="150000"/>
              </a:lnSpc>
            </a:pPr>
            <a:r>
              <a:rPr lang="fr-FR" sz="1600" b="1" dirty="0">
                <a:latin typeface="Times New Roman" panose="02020603050405020304" pitchFamily="18" charset="0"/>
                <a:cs typeface="Times New Roman" panose="02020603050405020304" pitchFamily="18" charset="0"/>
              </a:rPr>
              <a:t>Ils s´agenouilleront pour la consécration</a:t>
            </a:r>
            <a:r>
              <a:rPr lang="fr-FR" sz="1600" dirty="0">
                <a:latin typeface="Times New Roman" panose="02020603050405020304" pitchFamily="18" charset="0"/>
                <a:cs typeface="Times New Roman" panose="02020603050405020304" pitchFamily="18" charset="0"/>
              </a:rPr>
              <a:t>, à moins que leur état de santé, l´exiguïté des lieux ou le grand nombre des participants ou d´autres justes raisons ne s´y opposent. </a:t>
            </a:r>
            <a:r>
              <a:rPr lang="fr-FR" sz="1600" b="1" dirty="0">
                <a:latin typeface="Times New Roman" panose="02020603050405020304" pitchFamily="18" charset="0"/>
                <a:cs typeface="Times New Roman" panose="02020603050405020304" pitchFamily="18" charset="0"/>
              </a:rPr>
              <a:t>Ceux qui ne s’agenouillent pas </a:t>
            </a:r>
            <a:r>
              <a:rPr lang="fr-FR" sz="1600" dirty="0">
                <a:latin typeface="Times New Roman" panose="02020603050405020304" pitchFamily="18" charset="0"/>
                <a:cs typeface="Times New Roman" panose="02020603050405020304" pitchFamily="18" charset="0"/>
              </a:rPr>
              <a:t>pour la consécration </a:t>
            </a:r>
            <a:r>
              <a:rPr lang="fr-FR" sz="1600" b="1" dirty="0">
                <a:latin typeface="Times New Roman" panose="02020603050405020304" pitchFamily="18" charset="0"/>
                <a:cs typeface="Times New Roman" panose="02020603050405020304" pitchFamily="18" charset="0"/>
              </a:rPr>
              <a:t>feront une inclination profonde </a:t>
            </a:r>
            <a:r>
              <a:rPr lang="fr-FR" sz="1600" dirty="0">
                <a:latin typeface="Times New Roman" panose="02020603050405020304" pitchFamily="18" charset="0"/>
                <a:cs typeface="Times New Roman" panose="02020603050405020304" pitchFamily="18" charset="0"/>
              </a:rPr>
              <a:t>pendant que le prêtre fait la génuflexion après la consécration.</a:t>
            </a:r>
          </a:p>
        </p:txBody>
      </p:sp>
    </p:spTree>
    <p:extLst>
      <p:ext uri="{BB962C8B-B14F-4D97-AF65-F5344CB8AC3E}">
        <p14:creationId xmlns:p14="http://schemas.microsoft.com/office/powerpoint/2010/main" val="3938918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8560" y="2007039"/>
            <a:ext cx="8249920" cy="2569934"/>
          </a:xfrm>
          <a:prstGeom prst="rect">
            <a:avLst/>
          </a:prstGeom>
        </p:spPr>
        <p:txBody>
          <a:bodyPr wrap="square">
            <a:spAutoFit/>
          </a:bodyPr>
          <a:lstStyle/>
          <a:p>
            <a:pPr marL="342900" lvl="0" indent="-342900">
              <a:lnSpc>
                <a:spcPct val="115000"/>
              </a:lnSpc>
              <a:spcAft>
                <a:spcPts val="0"/>
              </a:spcAft>
              <a:buFont typeface="Times New Roman" panose="02020603050405020304" pitchFamily="18" charset="0"/>
              <a:buChar char="-"/>
            </a:pP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273.</a:t>
            </a: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Selon </a:t>
            </a:r>
            <a:r>
              <a:rPr lang="fr-FR"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l’usage</a:t>
            </a: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reçu, </a:t>
            </a: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on vénère l´autel et l’Evangéliaire par un baiser</a:t>
            </a:r>
            <a:r>
              <a:rPr lang="fr-F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lvl="0">
              <a:lnSpc>
                <a:spcPct val="115000"/>
              </a:lnSpc>
              <a:spcAft>
                <a:spcPts val="0"/>
              </a:spcAft>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274</a:t>
            </a: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génuflexion</a:t>
            </a: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en fléchissant le genou droit jusqu’à terre, </a:t>
            </a: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signifie l’adoration</a:t>
            </a:r>
            <a:r>
              <a:rPr lang="fr-F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lvl="0">
              <a:lnSpc>
                <a:spcPct val="115000"/>
              </a:lnSpc>
              <a:spcAft>
                <a:spcPts val="0"/>
              </a:spcAft>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Times New Roman" panose="02020603050405020304" pitchFamily="18" charset="0"/>
              <a:buChar char="-"/>
            </a:pP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275. L’inclination signifie le respect et l’honneur </a:t>
            </a: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que l’on doit aux personnes elles-mêmes ou à leurs représentations. Il y a deux espèces d´inclination : celle de la tête et celle du corps.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0614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274320" y="1040658"/>
            <a:ext cx="9174480" cy="4534046"/>
          </a:xfrm>
          <a:prstGeom prst="rect">
            <a:avLst/>
          </a:prstGeom>
        </p:spPr>
      </p:pic>
    </p:spTree>
    <p:extLst>
      <p:ext uri="{BB962C8B-B14F-4D97-AF65-F5344CB8AC3E}">
        <p14:creationId xmlns:p14="http://schemas.microsoft.com/office/powerpoint/2010/main" val="1788273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710" y="465563"/>
            <a:ext cx="8923250" cy="5859553"/>
          </a:xfrm>
          <a:prstGeom prst="rect">
            <a:avLst/>
          </a:prstGeom>
        </p:spPr>
        <p:txBody>
          <a:bodyPr wrap="square">
            <a:spAutoFit/>
          </a:bodyPr>
          <a:lstStyle/>
          <a:p>
            <a:pPr algn="just">
              <a:lnSpc>
                <a:spcPct val="150000"/>
              </a:lnSpc>
            </a:pPr>
            <a:r>
              <a:rPr lang="fr-FR" b="1" dirty="0" smtClean="0">
                <a:latin typeface="Times New Roman" panose="02020603050405020304" pitchFamily="18" charset="0"/>
                <a:ea typeface="Calibri" panose="020F0502020204030204" pitchFamily="34" charset="0"/>
                <a:cs typeface="Times New Roman" panose="02020603050405020304" pitchFamily="18" charset="0"/>
              </a:rPr>
              <a:t>SC 7: </a:t>
            </a:r>
          </a:p>
          <a:p>
            <a:pPr algn="just">
              <a:lnSpc>
                <a:spcPct val="150000"/>
              </a:lnSpc>
            </a:pPr>
            <a:r>
              <a:rPr lang="fr-FR" b="1"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Pour </a:t>
            </a:r>
            <a:r>
              <a:rPr lang="fr-FR" dirty="0">
                <a:latin typeface="Times New Roman" panose="02020603050405020304" pitchFamily="18" charset="0"/>
                <a:cs typeface="Times New Roman" panose="02020603050405020304" pitchFamily="18" charset="0"/>
              </a:rPr>
              <a:t>l’accomplissement d’une si grande œuvre, le Christ est toujours là auprès de son Église, surtout dans les actions liturgiques. I</a:t>
            </a:r>
            <a:r>
              <a:rPr lang="fr-FR" b="1" dirty="0">
                <a:latin typeface="Times New Roman" panose="02020603050405020304" pitchFamily="18" charset="0"/>
                <a:cs typeface="Times New Roman" panose="02020603050405020304" pitchFamily="18" charset="0"/>
              </a:rPr>
              <a:t>l est là présent dans le sacrifice de la messe (d) , et dans la personne du ministre (a)</a:t>
            </a:r>
            <a:r>
              <a:rPr lang="fr-FR" dirty="0">
                <a:latin typeface="Times New Roman" panose="02020603050405020304" pitchFamily="18" charset="0"/>
                <a:cs typeface="Times New Roman" panose="02020603050405020304" pitchFamily="18" charset="0"/>
              </a:rPr>
              <a:t>, « le même offrant maintenant par le ministère des prêtres, qui s’offrit alors lui-même sur la croix » et, au plus haut degré, </a:t>
            </a:r>
            <a:r>
              <a:rPr lang="fr-FR" b="1" dirty="0">
                <a:latin typeface="Times New Roman" panose="02020603050405020304" pitchFamily="18" charset="0"/>
                <a:cs typeface="Times New Roman" panose="02020603050405020304" pitchFamily="18" charset="0"/>
              </a:rPr>
              <a:t>sous les espèces eucharistiques (d – e).</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Il est présent, par sa puissance, dans les sacrements</a:t>
            </a:r>
            <a:r>
              <a:rPr lang="fr-FR" dirty="0">
                <a:latin typeface="Times New Roman" panose="02020603050405020304" pitchFamily="18" charset="0"/>
                <a:cs typeface="Times New Roman" panose="02020603050405020304" pitchFamily="18" charset="0"/>
              </a:rPr>
              <a:t> au point que lorsque quelqu’un baptise, c’est le Christ lui-même qui baptise. </a:t>
            </a:r>
            <a:r>
              <a:rPr lang="fr-FR" b="1" dirty="0">
                <a:latin typeface="Times New Roman" panose="02020603050405020304" pitchFamily="18" charset="0"/>
                <a:cs typeface="Times New Roman" panose="02020603050405020304" pitchFamily="18" charset="0"/>
              </a:rPr>
              <a:t>Il est là présent dans sa parole (c), car c’est lui qui parle tandis qu’on lit dans l’Église les Saintes Écritures</a:t>
            </a:r>
            <a:r>
              <a:rPr lang="fr-FR" dirty="0">
                <a:latin typeface="Times New Roman" panose="02020603050405020304" pitchFamily="18" charset="0"/>
                <a:cs typeface="Times New Roman" panose="02020603050405020304" pitchFamily="18" charset="0"/>
              </a:rPr>
              <a:t>. Enfin </a:t>
            </a:r>
            <a:r>
              <a:rPr lang="fr-FR" b="1" dirty="0">
                <a:latin typeface="Times New Roman" panose="02020603050405020304" pitchFamily="18" charset="0"/>
                <a:cs typeface="Times New Roman" panose="02020603050405020304" pitchFamily="18" charset="0"/>
              </a:rPr>
              <a:t>il est là présent lorsque l’Église prie et chante les psaumes</a:t>
            </a:r>
            <a:r>
              <a:rPr lang="fr-FR" dirty="0">
                <a:latin typeface="Times New Roman" panose="02020603050405020304" pitchFamily="18" charset="0"/>
                <a:cs typeface="Times New Roman" panose="02020603050405020304" pitchFamily="18" charset="0"/>
              </a:rPr>
              <a:t>, lui qui a promis : « Là où deux ou trois sont rassemblés en mon nom, je suis là, au milieu d’eux » (</a:t>
            </a:r>
            <a:r>
              <a:rPr lang="fr-FR" i="1" dirty="0">
                <a:latin typeface="Times New Roman" panose="02020603050405020304" pitchFamily="18" charset="0"/>
                <a:cs typeface="Times New Roman" panose="02020603050405020304" pitchFamily="18" charset="0"/>
              </a:rPr>
              <a:t>Mt</a:t>
            </a:r>
            <a:r>
              <a:rPr lang="fr-FR" dirty="0">
                <a:latin typeface="Times New Roman" panose="02020603050405020304" pitchFamily="18" charset="0"/>
                <a:cs typeface="Times New Roman" panose="02020603050405020304" pitchFamily="18" charset="0"/>
              </a:rPr>
              <a:t> 18, 20). Effectivement, pour l’accomplissement de cette grande œuvre par laquelle Dieu est parfaitement glorifié et les hommes sanctifiés, </a:t>
            </a:r>
            <a:r>
              <a:rPr lang="fr-FR" b="1" dirty="0">
                <a:latin typeface="Times New Roman" panose="02020603050405020304" pitchFamily="18" charset="0"/>
                <a:cs typeface="Times New Roman" panose="02020603050405020304" pitchFamily="18" charset="0"/>
              </a:rPr>
              <a:t>le Christ s’associe toujours l’Église, son Epouse bien-aimée, qui l’invoque comme son Seigneur et qui, par la médiation de celui-ci, rend son culte au Père éternel.</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4737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346960"/>
            <a:ext cx="8392160" cy="2227982"/>
          </a:xfrm>
          <a:prstGeom prst="rect">
            <a:avLst/>
          </a:prstGeom>
        </p:spPr>
        <p:txBody>
          <a:bodyPr wrap="square">
            <a:spAutoFit/>
          </a:bodyPr>
          <a:lstStyle/>
          <a:p>
            <a:pPr marL="228600" algn="just">
              <a:lnSpc>
                <a:spcPct val="150000"/>
              </a:lnSpc>
              <a:spcAft>
                <a:spcPts val="80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Quand au (b) : </a:t>
            </a:r>
            <a:r>
              <a:rPr lang="fr-FR"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au début de la messe, pour encenser la croix et l´autel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296.</a:t>
            </a: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L´autel, où le sacrifice de la croix est rendu présent sous les signes sacramentels, est aussi la table du Seigneur à laquelle, dans la messe, le peuple de Dieu est invité à participer; il est aussi le centre de l´action de grâce qui s´accomplit pleinement par l´Eucharistie.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6420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L'art de célébrer la messe : présentation générale du Missel romain, 3e édition typique 2002"/>
          <p:cNvPicPr/>
          <p:nvPr/>
        </p:nvPicPr>
        <p:blipFill>
          <a:blip r:embed="rId2">
            <a:extLst>
              <a:ext uri="{28A0092B-C50C-407E-A947-70E740481C1C}">
                <a14:useLocalDpi xmlns:a14="http://schemas.microsoft.com/office/drawing/2010/main" val="0"/>
              </a:ext>
            </a:extLst>
          </a:blip>
          <a:srcRect/>
          <a:stretch>
            <a:fillRect/>
          </a:stretch>
        </p:blipFill>
        <p:spPr bwMode="auto">
          <a:xfrm>
            <a:off x="3018972" y="232229"/>
            <a:ext cx="4630057" cy="6284685"/>
          </a:xfrm>
          <a:prstGeom prst="rect">
            <a:avLst/>
          </a:prstGeom>
          <a:noFill/>
          <a:ln>
            <a:noFill/>
          </a:ln>
        </p:spPr>
      </p:pic>
    </p:spTree>
    <p:extLst>
      <p:ext uri="{BB962C8B-B14F-4D97-AF65-F5344CB8AC3E}">
        <p14:creationId xmlns:p14="http://schemas.microsoft.com/office/powerpoint/2010/main" val="2700139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7280" y="1783519"/>
            <a:ext cx="8392160" cy="2687915"/>
          </a:xfrm>
          <a:prstGeom prst="rect">
            <a:avLst/>
          </a:prstGeom>
        </p:spPr>
        <p:txBody>
          <a:bodyPr wrap="square">
            <a:spAutoFit/>
          </a:bodyPr>
          <a:lstStyle/>
          <a:p>
            <a:pPr marL="228600" algn="just">
              <a:lnSpc>
                <a:spcPct val="150000"/>
              </a:lnSpc>
              <a:spcAft>
                <a:spcPts val="80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Pour que l’espace soit habité, il ne suffit pas que les différents lieux et pôles liturgiques soient ordonnés à l’assemblée. Encore faut-il que ces lieux soient utilisés, qu’on puisse circuler de l’un à l’autre, et que plus encore, ils soient disposés de telle manière que les déplacements et les circulations soient rendus presque indispensables et presque directement visibles même lorsqu’il n’y a pas de célébration. » </a:t>
            </a:r>
            <a:endParaRPr lang="fr-F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algn="just">
              <a:lnSpc>
                <a:spcPct val="150000"/>
              </a:lnSpc>
              <a:spcAft>
                <a:spcPts val="800"/>
              </a:spcAft>
            </a:pPr>
            <a:r>
              <a:rPr lang="fr-F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fr-F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Art de célébrer tome 1)</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7966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2640" y="1324600"/>
            <a:ext cx="9062720" cy="3170099"/>
          </a:xfrm>
          <a:prstGeom prst="rect">
            <a:avLst/>
          </a:prstGeom>
        </p:spPr>
        <p:txBody>
          <a:bodyPr wrap="square">
            <a:spAutoFit/>
          </a:bodyPr>
          <a:lstStyle/>
          <a:p>
            <a:r>
              <a:rPr lang="fr-FR" sz="2000" dirty="0" smtClean="0">
                <a:latin typeface="Times New Roman" panose="02020603050405020304" pitchFamily="18" charset="0"/>
                <a:cs typeface="Times New Roman" panose="02020603050405020304" pitchFamily="18" charset="0"/>
              </a:rPr>
              <a:t>SC 11</a:t>
            </a:r>
            <a:r>
              <a:rPr lang="fr-FR" sz="2000"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Nécessité des dispositions personnelles</a:t>
            </a:r>
          </a:p>
          <a:p>
            <a:endParaRPr lang="fr-FR" dirty="0"/>
          </a:p>
          <a:p>
            <a:pPr algn="just">
              <a:lnSpc>
                <a:spcPct val="150000"/>
              </a:lnSpc>
            </a:pPr>
            <a:r>
              <a:rPr lang="fr-FR" dirty="0">
                <a:latin typeface="Times New Roman" panose="02020603050405020304" pitchFamily="18" charset="0"/>
                <a:cs typeface="Times New Roman" panose="02020603050405020304" pitchFamily="18" charset="0"/>
              </a:rPr>
              <a:t>Mais, pour obtenir cette pleine efficacité, il est nécessaire que les fidèles accèdent à la liturgie avec les dispositions d’une âme droite, qu’ils harmonisent leur âme avec leur voix, et qu’ils coopèrent à la grâce d’en haut pour ne pas recevoir celle-ci en vain [28] . </a:t>
            </a:r>
            <a:r>
              <a:rPr lang="fr-FR" b="1" dirty="0">
                <a:latin typeface="Times New Roman" panose="02020603050405020304" pitchFamily="18" charset="0"/>
                <a:cs typeface="Times New Roman" panose="02020603050405020304" pitchFamily="18" charset="0"/>
              </a:rPr>
              <a:t>C’est pourquoi les pasteurs doivent être attentifs à ce que dans l’action liturgique, non seulement on observe les lois d’une célébration valide et licite, mais aussi à ce que les fidèles participent à celle-ci de façon consciente, active et fructueuse.</a:t>
            </a:r>
          </a:p>
        </p:txBody>
      </p:sp>
      <p:sp>
        <p:nvSpPr>
          <p:cNvPr id="3" name="ZoneTexte 2"/>
          <p:cNvSpPr txBox="1"/>
          <p:nvPr/>
        </p:nvSpPr>
        <p:spPr>
          <a:xfrm>
            <a:off x="802640" y="497840"/>
            <a:ext cx="8463280" cy="461665"/>
          </a:xfrm>
          <a:prstGeom prst="rect">
            <a:avLst/>
          </a:prstGeom>
          <a:noFill/>
        </p:spPr>
        <p:txBody>
          <a:bodyPr wrap="square" rtlCol="0">
            <a:spAutoFit/>
          </a:bodyPr>
          <a:lstStyle/>
          <a:p>
            <a:pPr algn="ctr"/>
            <a:r>
              <a:rPr lang="fr-FR" sz="2400" b="1" dirty="0" smtClean="0">
                <a:latin typeface="Times New Roman" panose="02020603050405020304" pitchFamily="18" charset="0"/>
                <a:cs typeface="Times New Roman" panose="02020603050405020304" pitchFamily="18" charset="0"/>
              </a:rPr>
              <a:t>Lien entre </a:t>
            </a:r>
            <a:r>
              <a:rPr lang="fr-FR" sz="2400" b="1" i="1" dirty="0" smtClean="0">
                <a:latin typeface="Times New Roman" panose="02020603050405020304" pitchFamily="18" charset="0"/>
                <a:cs typeface="Times New Roman" panose="02020603050405020304" pitchFamily="18" charset="0"/>
              </a:rPr>
              <a:t>Art de célébrer </a:t>
            </a:r>
            <a:r>
              <a:rPr lang="fr-FR" sz="2400" b="1" dirty="0" smtClean="0">
                <a:latin typeface="Times New Roman" panose="02020603050405020304" pitchFamily="18" charset="0"/>
                <a:cs typeface="Times New Roman" panose="02020603050405020304" pitchFamily="18" charset="0"/>
              </a:rPr>
              <a:t>et </a:t>
            </a:r>
            <a:r>
              <a:rPr lang="fr-FR" sz="2400" b="1" i="1" dirty="0" smtClean="0">
                <a:latin typeface="Times New Roman" panose="02020603050405020304" pitchFamily="18" charset="0"/>
                <a:cs typeface="Times New Roman" panose="02020603050405020304" pitchFamily="18" charset="0"/>
              </a:rPr>
              <a:t>Participation active</a:t>
            </a:r>
            <a:endParaRPr lang="fr-FR" sz="2400" b="1" i="1" dirty="0">
              <a:latin typeface="Times New Roman" panose="02020603050405020304" pitchFamily="18" charset="0"/>
              <a:cs typeface="Times New Roman" panose="02020603050405020304" pitchFamily="18" charset="0"/>
            </a:endParaRPr>
          </a:p>
        </p:txBody>
      </p:sp>
      <p:sp>
        <p:nvSpPr>
          <p:cNvPr id="4" name="Rectangle 3"/>
          <p:cNvSpPr/>
          <p:nvPr/>
        </p:nvSpPr>
        <p:spPr>
          <a:xfrm>
            <a:off x="2499360" y="5080615"/>
            <a:ext cx="7284720" cy="1338828"/>
          </a:xfrm>
          <a:prstGeom prst="rect">
            <a:avLst/>
          </a:prstGeom>
        </p:spPr>
        <p:txBody>
          <a:bodyPr wrap="square">
            <a:spAutoFit/>
          </a:bodyPr>
          <a:lstStyle/>
          <a:p>
            <a:pPr algn="just">
              <a:lnSpc>
                <a:spcPct val="150000"/>
              </a:lnSpc>
            </a:pPr>
            <a:r>
              <a:rPr lang="fr-FR" b="1" dirty="0">
                <a:solidFill>
                  <a:srgbClr val="FF0000"/>
                </a:solidFill>
                <a:latin typeface="Times New Roman" panose="02020603050405020304" pitchFamily="18" charset="0"/>
                <a:ea typeface="Calibri" panose="020F0502020204030204" pitchFamily="34" charset="0"/>
              </a:rPr>
              <a:t>C’est </a:t>
            </a:r>
            <a:r>
              <a:rPr lang="fr-FR" b="1" i="1" dirty="0">
                <a:solidFill>
                  <a:srgbClr val="FF0000"/>
                </a:solidFill>
                <a:latin typeface="Times New Roman" panose="02020603050405020304" pitchFamily="18" charset="0"/>
                <a:ea typeface="Calibri" panose="020F0502020204030204" pitchFamily="34" charset="0"/>
              </a:rPr>
              <a:t>l’art de célébrer </a:t>
            </a:r>
            <a:r>
              <a:rPr lang="fr-FR" b="1" dirty="0">
                <a:solidFill>
                  <a:srgbClr val="FF0000"/>
                </a:solidFill>
                <a:latin typeface="Times New Roman" panose="02020603050405020304" pitchFamily="18" charset="0"/>
                <a:ea typeface="Calibri" panose="020F0502020204030204" pitchFamily="34" charset="0"/>
              </a:rPr>
              <a:t>qui oriente désormais le Mouvement liturgique, afin de « se laisser prendre par le mystère que la liturgie rend présent au milieu des fidèles rassemblés ». </a:t>
            </a:r>
            <a:endParaRPr lang="fr-FR" b="1" dirty="0">
              <a:solidFill>
                <a:srgbClr val="FF0000"/>
              </a:solidFill>
            </a:endParaRPr>
          </a:p>
        </p:txBody>
      </p:sp>
    </p:spTree>
    <p:extLst>
      <p:ext uri="{BB962C8B-B14F-4D97-AF65-F5344CB8AC3E}">
        <p14:creationId xmlns:p14="http://schemas.microsoft.com/office/powerpoint/2010/main" val="1503326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0" y="2149877"/>
            <a:ext cx="8625840" cy="2585323"/>
          </a:xfrm>
          <a:prstGeom prst="rect">
            <a:avLst/>
          </a:prstGeom>
        </p:spPr>
        <p:txBody>
          <a:bodyPr wrap="square">
            <a:spAutoFit/>
          </a:bodyPr>
          <a:lstStyle/>
          <a:p>
            <a:pPr algn="just">
              <a:lnSpc>
                <a:spcPct val="150000"/>
              </a:lnSpc>
            </a:pPr>
            <a:r>
              <a:rPr lang="fr-FR" dirty="0" smtClean="0">
                <a:latin typeface="Times New Roman" panose="02020603050405020304" pitchFamily="18" charset="0"/>
                <a:ea typeface="Calibri" panose="020F0502020204030204" pitchFamily="34" charset="0"/>
              </a:rPr>
              <a:t>	(selon Le pape Benoit) «</a:t>
            </a:r>
            <a:r>
              <a:rPr lang="fr-FR" dirty="0">
                <a:latin typeface="Times New Roman" panose="02020603050405020304" pitchFamily="18" charset="0"/>
                <a:ea typeface="Calibri" panose="020F0502020204030204" pitchFamily="34" charset="0"/>
              </a:rPr>
              <a:t> Dans la liturgie, “l’action” à laquelle nous sommes tous conviés à participer est donc l’action de Dieu lui-même. » Ce qui est premier, poursuit-il, c’est que dans la liturgie, «</a:t>
            </a:r>
            <a:r>
              <a:rPr lang="fr-FR" b="1" dirty="0">
                <a:latin typeface="Times New Roman" panose="02020603050405020304" pitchFamily="18" charset="0"/>
                <a:ea typeface="Calibri" panose="020F0502020204030204" pitchFamily="34" charset="0"/>
              </a:rPr>
              <a:t> Dieu lui-même agit et nous intègre dans son action »</a:t>
            </a:r>
            <a:r>
              <a:rPr lang="fr-FR" dirty="0">
                <a:latin typeface="Times New Roman" panose="02020603050405020304" pitchFamily="18" charset="0"/>
                <a:ea typeface="Calibri" panose="020F0502020204030204" pitchFamily="34" charset="0"/>
              </a:rPr>
              <a:t> ; le reste étant « secondaire ». A sa manière, il place cette </a:t>
            </a:r>
            <a:r>
              <a:rPr lang="fr-FR" i="1" dirty="0">
                <a:latin typeface="Times New Roman" panose="02020603050405020304" pitchFamily="18" charset="0"/>
                <a:ea typeface="Calibri" panose="020F0502020204030204" pitchFamily="34" charset="0"/>
              </a:rPr>
              <a:t>participation </a:t>
            </a:r>
            <a:r>
              <a:rPr lang="fr-FR" dirty="0">
                <a:latin typeface="Times New Roman" panose="02020603050405020304" pitchFamily="18" charset="0"/>
                <a:ea typeface="Calibri" panose="020F0502020204030204" pitchFamily="34" charset="0"/>
              </a:rPr>
              <a:t>active dans le registre du sacrifice spirituel qu’est de nous « abandonner à l’action de Dieu afin d’être à même de coopérer avec lui ».</a:t>
            </a:r>
            <a:r>
              <a:rPr lang="fr-FR" i="1" dirty="0">
                <a:latin typeface="Times New Roman" panose="02020603050405020304" pitchFamily="18" charset="0"/>
                <a:ea typeface="Calibri" panose="020F0502020204030204" pitchFamily="34" charset="0"/>
              </a:rPr>
              <a:t> </a:t>
            </a:r>
            <a:endParaRPr lang="fr-FR" dirty="0"/>
          </a:p>
        </p:txBody>
      </p:sp>
    </p:spTree>
    <p:extLst>
      <p:ext uri="{BB962C8B-B14F-4D97-AF65-F5344CB8AC3E}">
        <p14:creationId xmlns:p14="http://schemas.microsoft.com/office/powerpoint/2010/main" val="67222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3600" y="2549128"/>
            <a:ext cx="9235440" cy="3621504"/>
          </a:xfrm>
          <a:prstGeom prst="rect">
            <a:avLst/>
          </a:prstGeom>
        </p:spPr>
        <p:txBody>
          <a:bodyPr wrap="square">
            <a:spAutoFit/>
          </a:bodyPr>
          <a:lstStyle/>
          <a:p>
            <a:pPr indent="449580" algn="just">
              <a:lnSpc>
                <a:spcPct val="150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Il ne s’agit donc plus seulement de « faire », ou </a:t>
            </a:r>
            <a:r>
              <a:rPr lang="fr-FR" dirty="0" smtClean="0">
                <a:latin typeface="Times New Roman" panose="02020603050405020304" pitchFamily="18" charset="0"/>
                <a:ea typeface="Calibri" panose="020F0502020204030204" pitchFamily="34" charset="0"/>
                <a:cs typeface="Times New Roman" panose="02020603050405020304" pitchFamily="18" charset="0"/>
              </a:rPr>
              <a:t>même </a:t>
            </a:r>
            <a:r>
              <a:rPr lang="fr-FR" dirty="0">
                <a:latin typeface="Times New Roman" panose="02020603050405020304" pitchFamily="18" charset="0"/>
                <a:ea typeface="Calibri" panose="020F0502020204030204" pitchFamily="34" charset="0"/>
                <a:cs typeface="Times New Roman" panose="02020603050405020304" pitchFamily="18" charset="0"/>
              </a:rPr>
              <a:t>seulement de bien faire, mais </a:t>
            </a:r>
            <a:r>
              <a:rPr lang="fr-FR" dirty="0" err="1">
                <a:latin typeface="Times New Roman" panose="02020603050405020304" pitchFamily="18" charset="0"/>
                <a:ea typeface="Calibri" panose="020F0502020204030204" pitchFamily="34" charset="0"/>
              </a:rPr>
              <a:t>mais</a:t>
            </a:r>
            <a:r>
              <a:rPr lang="fr-FR" dirty="0">
                <a:latin typeface="Times New Roman" panose="02020603050405020304" pitchFamily="18" charset="0"/>
                <a:ea typeface="Calibri" panose="020F0502020204030204" pitchFamily="34" charset="0"/>
              </a:rPr>
              <a:t> de « laisser faire », </a:t>
            </a:r>
            <a:r>
              <a:rPr lang="fr-FR" dirty="0" smtClean="0">
                <a:latin typeface="Times New Roman" panose="02020603050405020304" pitchFamily="18" charset="0"/>
                <a:ea typeface="Calibri" panose="020F0502020204030204" pitchFamily="34" charset="0"/>
                <a:cs typeface="Times New Roman" panose="02020603050405020304" pitchFamily="18" charset="0"/>
              </a:rPr>
              <a:t>de </a:t>
            </a:r>
            <a:r>
              <a:rPr lang="fr-FR" dirty="0">
                <a:latin typeface="Times New Roman" panose="02020603050405020304" pitchFamily="18" charset="0"/>
                <a:ea typeface="Calibri" panose="020F0502020204030204" pitchFamily="34" charset="0"/>
                <a:cs typeface="Times New Roman" panose="02020603050405020304" pitchFamily="18" charset="0"/>
              </a:rPr>
              <a:t>nous rendre </a:t>
            </a:r>
            <a:r>
              <a:rPr lang="fr-FR" dirty="0" smtClean="0">
                <a:latin typeface="Times New Roman" panose="02020603050405020304" pitchFamily="18" charset="0"/>
                <a:ea typeface="Calibri" panose="020F0502020204030204" pitchFamily="34" charset="0"/>
                <a:cs typeface="Times New Roman" panose="02020603050405020304" pitchFamily="18" charset="0"/>
              </a:rPr>
              <a:t>disponible, </a:t>
            </a:r>
            <a:r>
              <a:rPr lang="fr-FR" dirty="0">
                <a:latin typeface="Times New Roman" panose="02020603050405020304" pitchFamily="18" charset="0"/>
                <a:ea typeface="Calibri" panose="020F0502020204030204" pitchFamily="34" charset="0"/>
                <a:cs typeface="Times New Roman" panose="02020603050405020304" pitchFamily="18" charset="0"/>
              </a:rPr>
              <a:t>par tout ce </a:t>
            </a:r>
            <a:r>
              <a:rPr lang="fr-FR" dirty="0" smtClean="0">
                <a:latin typeface="Times New Roman" panose="02020603050405020304" pitchFamily="18" charset="0"/>
                <a:ea typeface="Calibri" panose="020F0502020204030204" pitchFamily="34" charset="0"/>
                <a:cs typeface="Times New Roman" panose="02020603050405020304" pitchFamily="18" charset="0"/>
              </a:rPr>
              <a:t>qui est </a:t>
            </a:r>
            <a:r>
              <a:rPr lang="fr-FR" dirty="0">
                <a:latin typeface="Times New Roman" panose="02020603050405020304" pitchFamily="18" charset="0"/>
                <a:ea typeface="Calibri" panose="020F0502020204030204" pitchFamily="34" charset="0"/>
                <a:cs typeface="Times New Roman" panose="02020603050405020304" pitchFamily="18" charset="0"/>
              </a:rPr>
              <a:t>mis en </a:t>
            </a:r>
            <a:r>
              <a:rPr lang="fr-FR" dirty="0" smtClean="0">
                <a:latin typeface="Times New Roman" panose="02020603050405020304" pitchFamily="18" charset="0"/>
                <a:ea typeface="Calibri" panose="020F0502020204030204" pitchFamily="34" charset="0"/>
                <a:cs typeface="Times New Roman" panose="02020603050405020304" pitchFamily="18" charset="0"/>
              </a:rPr>
              <a:t>œuvre, </a:t>
            </a:r>
            <a:r>
              <a:rPr lang="fr-FR" dirty="0">
                <a:latin typeface="Times New Roman" panose="02020603050405020304" pitchFamily="18" charset="0"/>
                <a:ea typeface="Calibri" panose="020F0502020204030204" pitchFamily="34" charset="0"/>
                <a:cs typeface="Times New Roman" panose="02020603050405020304" pitchFamily="18" charset="0"/>
              </a:rPr>
              <a:t>à la présence agissante et sanctifiante du </a:t>
            </a:r>
            <a:r>
              <a:rPr lang="fr-FR" dirty="0" smtClean="0">
                <a:latin typeface="Times New Roman" panose="02020603050405020304" pitchFamily="18" charset="0"/>
                <a:ea typeface="Calibri" panose="020F0502020204030204" pitchFamily="34" charset="0"/>
                <a:cs typeface="Times New Roman" panose="02020603050405020304" pitchFamily="18" charset="0"/>
              </a:rPr>
              <a:t>Christ (a).  </a:t>
            </a:r>
            <a:r>
              <a:rPr lang="fr-FR" dirty="0">
                <a:latin typeface="Times New Roman" panose="02020603050405020304" pitchFamily="18" charset="0"/>
                <a:ea typeface="Calibri" panose="020F0502020204030204" pitchFamily="34" charset="0"/>
                <a:cs typeface="Times New Roman" panose="02020603050405020304" pitchFamily="18" charset="0"/>
              </a:rPr>
              <a:t>Le Christ actualise donc, à chaque eucharistie, son propre sacrifice de louange pour mieux nous engager </a:t>
            </a:r>
            <a:r>
              <a:rPr lang="fr-FR" dirty="0" smtClean="0">
                <a:latin typeface="Times New Roman" panose="02020603050405020304" pitchFamily="18" charset="0"/>
                <a:ea typeface="Calibri" panose="020F0502020204030204" pitchFamily="34" charset="0"/>
                <a:cs typeface="Times New Roman" panose="02020603050405020304" pitchFamily="18" charset="0"/>
              </a:rPr>
              <a:t>avec lui dans </a:t>
            </a:r>
            <a:r>
              <a:rPr lang="fr-FR" dirty="0">
                <a:latin typeface="Times New Roman" panose="02020603050405020304" pitchFamily="18" charset="0"/>
                <a:ea typeface="Calibri" panose="020F0502020204030204" pitchFamily="34" charset="0"/>
                <a:cs typeface="Times New Roman" panose="02020603050405020304" pitchFamily="18" charset="0"/>
              </a:rPr>
              <a:t>l’offrande de </a:t>
            </a:r>
            <a:r>
              <a:rPr lang="fr-FR" dirty="0" smtClean="0">
                <a:latin typeface="Times New Roman" panose="02020603050405020304" pitchFamily="18" charset="0"/>
                <a:ea typeface="Calibri" panose="020F0502020204030204" pitchFamily="34" charset="0"/>
                <a:cs typeface="Times New Roman" panose="02020603050405020304" pitchFamily="18" charset="0"/>
              </a:rPr>
              <a:t>nous-même (b). </a:t>
            </a:r>
          </a:p>
          <a:p>
            <a:pPr indent="449580" algn="just">
              <a:lnSpc>
                <a:spcPct val="150000"/>
              </a:lnSpc>
              <a:spcAft>
                <a:spcPts val="800"/>
              </a:spcAft>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fr-FR" sz="1400" dirty="0" smtClean="0">
                <a:latin typeface="Times New Roman" panose="02020603050405020304" pitchFamily="18" charset="0"/>
                <a:ea typeface="Calibri" panose="020F0502020204030204" pitchFamily="34" charset="0"/>
                <a:cs typeface="Times New Roman" panose="02020603050405020304" pitchFamily="18" charset="0"/>
              </a:rPr>
              <a:t>(a) SC </a:t>
            </a:r>
            <a:r>
              <a:rPr lang="fr-FR" sz="1400" dirty="0">
                <a:latin typeface="Times New Roman" panose="02020603050405020304" pitchFamily="18" charset="0"/>
                <a:ea typeface="Calibri" panose="020F0502020204030204" pitchFamily="34" charset="0"/>
                <a:cs typeface="Times New Roman" panose="02020603050405020304" pitchFamily="18" charset="0"/>
              </a:rPr>
              <a:t>7 : </a:t>
            </a:r>
            <a:r>
              <a:rPr lang="fr-FR" sz="1400" i="1" dirty="0">
                <a:latin typeface="Times New Roman" panose="02020603050405020304" pitchFamily="18" charset="0"/>
                <a:ea typeface="Calibri" panose="020F0502020204030204" pitchFamily="34" charset="0"/>
                <a:cs typeface="Times New Roman" panose="02020603050405020304" pitchFamily="18" charset="0"/>
              </a:rPr>
              <a:t>« exercice dans lequel la sanctification de l’homme est signifiée par des signes sensibles et réalisée d’une manière propre à chacun d’eux »</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fr-FR" sz="1400" dirty="0" smtClean="0">
                <a:latin typeface="Times New Roman" panose="02020603050405020304" pitchFamily="18" charset="0"/>
                <a:ea typeface="Calibri" panose="020F0502020204030204" pitchFamily="34" charset="0"/>
                <a:cs typeface="Times New Roman" panose="02020603050405020304" pitchFamily="18" charset="0"/>
              </a:rPr>
              <a:t>(b) SC </a:t>
            </a:r>
            <a:r>
              <a:rPr lang="fr-FR" sz="1400" dirty="0">
                <a:latin typeface="Times New Roman" panose="02020603050405020304" pitchFamily="18" charset="0"/>
                <a:ea typeface="Calibri" panose="020F0502020204030204" pitchFamily="34" charset="0"/>
                <a:cs typeface="Times New Roman" panose="02020603050405020304" pitchFamily="18" charset="0"/>
              </a:rPr>
              <a:t>48 : « […] </a:t>
            </a:r>
            <a:r>
              <a:rPr lang="fr-FR" sz="1400" i="1" dirty="0">
                <a:latin typeface="Times New Roman" panose="02020603050405020304" pitchFamily="18" charset="0"/>
                <a:ea typeface="Calibri" panose="020F0502020204030204" pitchFamily="34" charset="0"/>
                <a:cs typeface="Times New Roman" panose="02020603050405020304" pitchFamily="18" charset="0"/>
              </a:rPr>
              <a:t>qu’offrant la victime sans tache, non seulement par les mains du prêtre, mais aussi en union avec lui, ils apprennent à s’offrir eux-mêmes</a:t>
            </a:r>
            <a:r>
              <a:rPr lang="fr-FR" sz="1400" dirty="0">
                <a:latin typeface="Times New Roman" panose="02020603050405020304" pitchFamily="18"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863600" y="650880"/>
            <a:ext cx="8859520" cy="1709892"/>
          </a:xfrm>
          <a:prstGeom prst="rect">
            <a:avLst/>
          </a:prstGeom>
        </p:spPr>
        <p:txBody>
          <a:bodyPr wrap="square">
            <a:spAutoFit/>
          </a:bodyPr>
          <a:lstStyle/>
          <a:p>
            <a:pPr indent="449580" algn="just">
              <a:lnSpc>
                <a:spcPct val="150000"/>
              </a:lnSpc>
              <a:spcAft>
                <a:spcPts val="800"/>
              </a:spcAft>
            </a:pPr>
            <a:r>
              <a:rPr lang="fr-FR" u="sng" dirty="0">
                <a:latin typeface="Times New Roman" panose="02020603050405020304" pitchFamily="18" charset="0"/>
                <a:ea typeface="Calibri" panose="020F0502020204030204" pitchFamily="34" charset="0"/>
                <a:cs typeface="Times New Roman" panose="02020603050405020304" pitchFamily="18" charset="0"/>
              </a:rPr>
              <a:t>En résumé</a:t>
            </a:r>
            <a:r>
              <a:rPr lang="fr-FR" dirty="0">
                <a:latin typeface="Times New Roman" panose="02020603050405020304" pitchFamily="18" charset="0"/>
                <a:ea typeface="Calibri" panose="020F0502020204030204" pitchFamily="34" charset="0"/>
                <a:cs typeface="Times New Roman" panose="02020603050405020304" pitchFamily="18" charset="0"/>
              </a:rPr>
              <a:t> :  la liturgie n’est donc pas qu’une œuvre de </a:t>
            </a:r>
            <a:r>
              <a:rPr lang="fr-FR" i="1" dirty="0">
                <a:latin typeface="Times New Roman" panose="02020603050405020304" pitchFamily="18" charset="0"/>
                <a:ea typeface="Calibri" panose="020F0502020204030204" pitchFamily="34" charset="0"/>
                <a:cs typeface="Times New Roman" panose="02020603050405020304" pitchFamily="18" charset="0"/>
              </a:rPr>
              <a:t>participation</a:t>
            </a:r>
            <a:r>
              <a:rPr lang="fr-FR" dirty="0">
                <a:latin typeface="Times New Roman" panose="02020603050405020304" pitchFamily="18" charset="0"/>
                <a:ea typeface="Calibri" panose="020F0502020204030204" pitchFamily="34" charset="0"/>
                <a:cs typeface="Times New Roman" panose="02020603050405020304" pitchFamily="18" charset="0"/>
              </a:rPr>
              <a:t> des fidèles, au sens extérieur, faible du terme. Il s’agit conjointement de l’exercice de la fonction sacerdotale du Christ, également mentionnée au début de SC : « </a:t>
            </a:r>
            <a:r>
              <a:rPr lang="fr-FR" i="1" dirty="0">
                <a:latin typeface="Times New Roman" panose="02020603050405020304" pitchFamily="18" charset="0"/>
                <a:ea typeface="Calibri" panose="020F0502020204030204" pitchFamily="34" charset="0"/>
                <a:cs typeface="Times New Roman" panose="02020603050405020304" pitchFamily="18" charset="0"/>
              </a:rPr>
              <a:t>C’est donc à juste titre que la liturgie est considérée comme l’exercice de la fonction sacerdotale de Jésus Christ</a:t>
            </a:r>
            <a:r>
              <a:rPr lang="fr-FR" dirty="0">
                <a:latin typeface="Times New Roman" panose="02020603050405020304" pitchFamily="18" charset="0"/>
                <a:ea typeface="Calibri" panose="020F0502020204030204" pitchFamily="34" charset="0"/>
                <a:cs typeface="Times New Roman" panose="02020603050405020304" pitchFamily="18" charset="0"/>
              </a:rPr>
              <a:t> ». </a:t>
            </a:r>
            <a:endParaRPr lang="fr-F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2012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4457" y="943429"/>
            <a:ext cx="9332685" cy="5385320"/>
          </a:xfrm>
          <a:prstGeom prst="rect">
            <a:avLst/>
          </a:prstGeom>
        </p:spPr>
        <p:txBody>
          <a:bodyPr wrap="square">
            <a:spAutoFit/>
          </a:bodyPr>
          <a:lstStyle/>
          <a:p>
            <a:pPr algn="just">
              <a:lnSpc>
                <a:spcPct val="115000"/>
              </a:lnSpc>
              <a:spcAft>
                <a:spcPts val="800"/>
              </a:spcAft>
            </a:pPr>
            <a:r>
              <a:rPr lang="fr-FR" sz="2400" i="1" dirty="0">
                <a:latin typeface="Times New Roman" panose="02020603050405020304" pitchFamily="18" charset="0"/>
                <a:ea typeface="Calibri" panose="020F0502020204030204" pitchFamily="34" charset="0"/>
                <a:cs typeface="Times New Roman" panose="02020603050405020304" pitchFamily="18" charset="0"/>
              </a:rPr>
              <a:t>« On entre guidé dans la liturgie : les rites nous sont donnés ; il convient de les respecter, car nous n’en sommes pas maîtres. Les communautés chrétiennes, comme les célébrants eux- mêmes, ont besoin d’être formées, introduites aux formes et aux fondements des actes liturgiques, sans jamais sacrifier les unes aux autres ou réciproquement. C’est pourquoi on doit accorder la plus grande attention aux « Introductions » (</a:t>
            </a:r>
            <a:r>
              <a:rPr lang="fr-FR" sz="2400" i="1" dirty="0" err="1">
                <a:latin typeface="Times New Roman" panose="02020603050405020304" pitchFamily="18" charset="0"/>
                <a:ea typeface="Calibri" panose="020F0502020204030204" pitchFamily="34" charset="0"/>
                <a:cs typeface="Times New Roman" panose="02020603050405020304" pitchFamily="18" charset="0"/>
              </a:rPr>
              <a:t>Prænotanda</a:t>
            </a:r>
            <a:r>
              <a:rPr lang="fr-FR" sz="2400" i="1" dirty="0">
                <a:latin typeface="Times New Roman" panose="02020603050405020304" pitchFamily="18" charset="0"/>
                <a:ea typeface="Calibri" panose="020F0502020204030204" pitchFamily="34" charset="0"/>
                <a:cs typeface="Times New Roman" panose="02020603050405020304" pitchFamily="18" charset="0"/>
              </a:rPr>
              <a:t>) qui ouvrent les Rituels : il faut les étudier à tous leurs niveaux (historique, scripturaire, théologique, cérémoniel, spirituel). Si cela est vrai pour tous les sacrements ou sacramentaux, ce l’est davantage encore pour </a:t>
            </a:r>
            <a:r>
              <a:rPr lang="fr-FR" sz="2400" i="1" dirty="0" smtClean="0">
                <a:latin typeface="Times New Roman" panose="02020603050405020304" pitchFamily="18" charset="0"/>
                <a:ea typeface="Calibri" panose="020F0502020204030204" pitchFamily="34" charset="0"/>
                <a:cs typeface="Times New Roman" panose="02020603050405020304" pitchFamily="18" charset="0"/>
              </a:rPr>
              <a:t>le sacrifice</a:t>
            </a:r>
            <a:r>
              <a:rPr lang="fr-FR" sz="2400" i="1" dirty="0">
                <a:latin typeface="Times New Roman" panose="02020603050405020304" pitchFamily="18" charset="0"/>
                <a:ea typeface="Calibri" panose="020F0502020204030204" pitchFamily="34" charset="0"/>
                <a:cs typeface="Times New Roman" panose="02020603050405020304" pitchFamily="18" charset="0"/>
              </a:rPr>
              <a:t> eucharistique dont le livre propre est le Missel. </a:t>
            </a:r>
            <a:r>
              <a:rPr lang="fr-FR" sz="2400" i="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(Mgr Robert Le Gall, archevêque de Toulouse, président de la Commission épiscopale francophone pour les traductions liturgiques).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782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Art de célébrer, I (L')"/>
          <p:cNvPicPr/>
          <p:nvPr/>
        </p:nvPicPr>
        <p:blipFill>
          <a:blip r:embed="rId2">
            <a:extLst>
              <a:ext uri="{28A0092B-C50C-407E-A947-70E740481C1C}">
                <a14:useLocalDpi xmlns:a14="http://schemas.microsoft.com/office/drawing/2010/main" val="0"/>
              </a:ext>
            </a:extLst>
          </a:blip>
          <a:srcRect/>
          <a:stretch>
            <a:fillRect/>
          </a:stretch>
        </p:blipFill>
        <p:spPr bwMode="auto">
          <a:xfrm>
            <a:off x="995680" y="995680"/>
            <a:ext cx="3726361" cy="5405119"/>
          </a:xfrm>
          <a:prstGeom prst="rect">
            <a:avLst/>
          </a:prstGeom>
          <a:noFill/>
          <a:ln>
            <a:noFill/>
          </a:ln>
        </p:spPr>
      </p:pic>
      <p:pic>
        <p:nvPicPr>
          <p:cNvPr id="5" name="Image 4" descr="Art de célébrer, II (L')"/>
          <p:cNvPicPr/>
          <p:nvPr/>
        </p:nvPicPr>
        <p:blipFill>
          <a:blip r:embed="rId3">
            <a:extLst>
              <a:ext uri="{28A0092B-C50C-407E-A947-70E740481C1C}">
                <a14:useLocalDpi xmlns:a14="http://schemas.microsoft.com/office/drawing/2010/main" val="0"/>
              </a:ext>
            </a:extLst>
          </a:blip>
          <a:srcRect/>
          <a:stretch>
            <a:fillRect/>
          </a:stretch>
        </p:blipFill>
        <p:spPr bwMode="auto">
          <a:xfrm>
            <a:off x="5750560" y="995680"/>
            <a:ext cx="3891280" cy="5405119"/>
          </a:xfrm>
          <a:prstGeom prst="rect">
            <a:avLst/>
          </a:prstGeom>
          <a:noFill/>
          <a:ln>
            <a:noFill/>
          </a:ln>
        </p:spPr>
      </p:pic>
    </p:spTree>
    <p:extLst>
      <p:ext uri="{BB962C8B-B14F-4D97-AF65-F5344CB8AC3E}">
        <p14:creationId xmlns:p14="http://schemas.microsoft.com/office/powerpoint/2010/main" val="157128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11201" y="159553"/>
            <a:ext cx="9022080" cy="6444447"/>
          </a:xfrm>
        </p:spPr>
        <p:txBody>
          <a:bodyPr>
            <a:noAutofit/>
          </a:bodyPr>
          <a:lstStyle/>
          <a:p>
            <a:pPr algn="l">
              <a:lnSpc>
                <a:spcPct val="150000"/>
              </a:lnSpc>
            </a:pPr>
            <a:r>
              <a:rPr lang="fr-FR" b="1" dirty="0"/>
              <a:t>Voici ce qui est dit du tome I :</a:t>
            </a:r>
            <a:endParaRPr lang="fr-FR" dirty="0"/>
          </a:p>
          <a:p>
            <a:pPr algn="just">
              <a:lnSpc>
                <a:spcPct val="150000"/>
              </a:lnSpc>
            </a:pPr>
            <a:r>
              <a:rPr lang="fr-FR" dirty="0"/>
              <a:t>La liturgie est une action, qu'elle soit geste, déplacement, musique ou parole. Et comme toute action, elle demande un « art de faire». La liturgie est un acte de communication, entre des frères et sœurs rassemblés en Église, et avec le Seigneur lui-même qui les convoque et vient à leur rencontre. Et pour que la communication s'opère bien, elle demande à être soignée et signifiante. Non dans une recherche de </a:t>
            </a:r>
            <a:r>
              <a:rPr lang="fr-FR" dirty="0" err="1"/>
              <a:t>rubricisme</a:t>
            </a:r>
            <a:r>
              <a:rPr lang="fr-FR" dirty="0"/>
              <a:t> exagéré ou de trop grande solennité, mais dans le seul désir de bien faire, avec une « noble simplicité » comme le précisent les textes conciliaires, selon l'assemblée réunie. Quarante ans après le concile Vatican II, « l'art de célébrer » est l'un des chantiers majeurs qui concerne la liturgie. </a:t>
            </a:r>
            <a:r>
              <a:rPr lang="fr-FR" dirty="0">
                <a:solidFill>
                  <a:srgbClr val="FF0000"/>
                </a:solidFill>
              </a:rPr>
              <a:t>La réforme est faite, le patrimoine liturgique de l'Église est bien connu, les communautés chrétiennes ont redécouvert le bonheur de célébrer. Il reste encore à progresser dans la manière de célébrer avec art pour permettre aux rites et aux symboles déployés d'être les véritables opérateurs de la rencontre du Dieu vivant et de la rencontre des frères et sœurs.</a:t>
            </a:r>
          </a:p>
          <a:p>
            <a:pPr algn="l"/>
            <a:endParaRPr lang="fr-FR" sz="2000" dirty="0"/>
          </a:p>
        </p:txBody>
      </p:sp>
    </p:spTree>
    <p:extLst>
      <p:ext uri="{BB962C8B-B14F-4D97-AF65-F5344CB8AC3E}">
        <p14:creationId xmlns:p14="http://schemas.microsoft.com/office/powerpoint/2010/main" val="4027113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3334" y="636589"/>
            <a:ext cx="9492826" cy="5997891"/>
          </a:xfrm>
        </p:spPr>
        <p:txBody>
          <a:bodyPr>
            <a:normAutofit/>
          </a:bodyPr>
          <a:lstStyle/>
          <a:p>
            <a:pPr marL="0" indent="0" algn="just">
              <a:lnSpc>
                <a:spcPct val="150000"/>
              </a:lnSpc>
              <a:buNone/>
            </a:pPr>
            <a:r>
              <a:rPr lang="fr-FR" dirty="0"/>
              <a:t>Voici ce qui est dit du tome II :</a:t>
            </a:r>
          </a:p>
          <a:p>
            <a:pPr marL="0" indent="0" algn="just">
              <a:lnSpc>
                <a:spcPct val="150000"/>
              </a:lnSpc>
              <a:buNone/>
            </a:pPr>
            <a:r>
              <a:rPr lang="fr-FR" dirty="0"/>
              <a:t>Dans toute célébration, quelques-uns ont pour mission d'aider l'assemblée à se situer elle-même, à déployer le rituel de l'Église pour vivre la rencontre du Dieu vivant. Citons l'évêque, le prêtre, le diacre, les lecteurs, le chantre et l'organiste, les ministres de la communion, tel ou tel intervenant, etc. Tous sont au service de l'assemblée et de la célébration du mémorial du Christ mort et ressuscité. Chacun d'eux est « animateur », au service de celui qui anime l'assemblée toute entière dans ce si grand mystère : l'Esprit de Dieu. </a:t>
            </a:r>
            <a:r>
              <a:rPr lang="fr-FR" dirty="0">
                <a:solidFill>
                  <a:srgbClr val="FF0000"/>
                </a:solidFill>
              </a:rPr>
              <a:t>Ce "Guide Célébrer", second tome de « L'art de célébrer », complète le précédent en fournissant des points d'attention pratiques à tous ces animateurs, pour qu'ils accomplissent avec art leur mission, dans la liturgie de la messe. </a:t>
            </a:r>
            <a:r>
              <a:rPr lang="fr-FR" dirty="0"/>
              <a:t>S'appuyant sur les indications du "Missel romain" dans sa Présentation générale, et reprenant pas à pas le déroulement de la messe, ce guide constitue un véritable aide-mémoire pour mieux célébrer.</a:t>
            </a:r>
          </a:p>
          <a:p>
            <a:endParaRPr lang="fr-FR" dirty="0"/>
          </a:p>
        </p:txBody>
      </p:sp>
    </p:spTree>
    <p:extLst>
      <p:ext uri="{BB962C8B-B14F-4D97-AF65-F5344CB8AC3E}">
        <p14:creationId xmlns:p14="http://schemas.microsoft.com/office/powerpoint/2010/main" val="414547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2640" y="335280"/>
            <a:ext cx="8991600" cy="6395212"/>
          </a:xfrm>
          <a:prstGeom prst="rect">
            <a:avLst/>
          </a:prstGeom>
        </p:spPr>
        <p:txBody>
          <a:bodyPr wrap="square">
            <a:spAutoFit/>
          </a:bodyPr>
          <a:lstStyle/>
          <a:p>
            <a:pPr algn="ctr">
              <a:lnSpc>
                <a:spcPct val="107000"/>
              </a:lnSpc>
              <a:spcAft>
                <a:spcPts val="800"/>
              </a:spcAft>
            </a:pPr>
            <a:r>
              <a:rPr lang="fr-FR" sz="2000" b="1" kern="18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hlinkClick r:id="rId2"/>
              </a:rPr>
              <a:t>Présentation Générale du Missel Romain (PGMR)</a:t>
            </a:r>
          </a:p>
          <a:p>
            <a:pPr>
              <a:lnSpc>
                <a:spcPct val="107000"/>
              </a:lnSpc>
              <a:spcAft>
                <a:spcPts val="800"/>
              </a:spcAft>
            </a:pPr>
            <a:endParaRPr lang="fr-FR" sz="1600" b="1" u="sng" kern="18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2"/>
            </a:endParaRPr>
          </a:p>
          <a:p>
            <a:pPr>
              <a:lnSpc>
                <a:spcPct val="107000"/>
              </a:lnSpc>
              <a:spcAft>
                <a:spcPts val="800"/>
              </a:spcAft>
            </a:pPr>
            <a:r>
              <a:rPr lang="fr-FR" sz="1600" b="1" kern="18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CHAP. I - IMPORTANCE ET DIGNITÉ DE LA CÉLÉBRATION EUCHARISTIQUE (16 - 26)</a:t>
            </a:r>
          </a:p>
          <a:p>
            <a:pPr>
              <a:lnSpc>
                <a:spcPct val="107000"/>
              </a:lnSpc>
              <a:spcAft>
                <a:spcPts val="800"/>
              </a:spcAft>
            </a:pPr>
            <a:r>
              <a:rPr lang="fr-FR" sz="1600" b="1" kern="18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CHAP. II - LA STRUCTURE DE LA MESSE, SES ÉLÉMENTS ET SES PARTIES</a:t>
            </a:r>
          </a:p>
          <a:p>
            <a:pPr>
              <a:lnSpc>
                <a:spcPct val="107000"/>
              </a:lnSpc>
              <a:spcAft>
                <a:spcPts val="800"/>
              </a:spcAft>
            </a:pPr>
            <a:r>
              <a:rPr lang="fr-FR" sz="1600" b="1" kern="18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I </a:t>
            </a:r>
            <a:r>
              <a:rPr lang="fr-FR" sz="1600" b="1" kern="18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Structure générale de la messe (27 - 28</a:t>
            </a:r>
            <a:r>
              <a:rPr lang="fr-FR" sz="1600" b="1" kern="18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07000"/>
              </a:lnSpc>
              <a:spcAft>
                <a:spcPts val="800"/>
              </a:spcAft>
            </a:pPr>
            <a:r>
              <a:rPr lang="fr-FR" sz="1600" b="1" kern="18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II </a:t>
            </a:r>
            <a:r>
              <a:rPr lang="fr-FR" sz="1600" b="1" kern="18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Les divers éléments de la messe (29 - 45)</a:t>
            </a:r>
          </a:p>
          <a:p>
            <a:pPr>
              <a:lnSpc>
                <a:spcPct val="107000"/>
              </a:lnSpc>
              <a:spcAft>
                <a:spcPts val="800"/>
              </a:spcAft>
            </a:pPr>
            <a:r>
              <a:rPr lang="fr-FR" sz="1600" b="1" kern="18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kern="18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kern="18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La lecture et l’explication de la parole de Dieu</a:t>
            </a:r>
          </a:p>
          <a:p>
            <a:pPr>
              <a:lnSpc>
                <a:spcPct val="107000"/>
              </a:lnSpc>
              <a:spcAft>
                <a:spcPts val="800"/>
              </a:spcAft>
            </a:pPr>
            <a:r>
              <a:rPr lang="fr-FR" sz="1600" kern="1800" dirty="0">
                <a:latin typeface="Times New Roman" panose="02020603050405020304" pitchFamily="18" charset="0"/>
                <a:ea typeface="Times New Roman" panose="02020603050405020304" pitchFamily="18" charset="0"/>
                <a:cs typeface="Times New Roman" panose="02020603050405020304" pitchFamily="18" charset="0"/>
              </a:rPr>
              <a:t>29. Lorsqu´on lit dans l´Église la sainte Écriture, c´est Dieu lui-même qui parle à son peuple, et c´est le Christ, présent dans sa parole, qui annonce l’Évangile.</a:t>
            </a:r>
          </a:p>
          <a:p>
            <a:pPr>
              <a:lnSpc>
                <a:spcPct val="107000"/>
              </a:lnSpc>
              <a:spcAft>
                <a:spcPts val="800"/>
              </a:spcAft>
            </a:pPr>
            <a:r>
              <a:rPr lang="fr-FR" sz="1600" kern="1800" dirty="0">
                <a:latin typeface="Times New Roman" panose="02020603050405020304" pitchFamily="18" charset="0"/>
                <a:ea typeface="Times New Roman" panose="02020603050405020304" pitchFamily="18" charset="0"/>
                <a:cs typeface="Times New Roman" panose="02020603050405020304" pitchFamily="18" charset="0"/>
              </a:rPr>
              <a:t>C´est pourquoi les lectures de la parole de Dieu, qui constituent un élément de très grande importance dans la liturgie, doivent être écoutées par tous avec le plus grand respect.</a:t>
            </a:r>
          </a:p>
          <a:p>
            <a:pPr>
              <a:lnSpc>
                <a:spcPct val="107000"/>
              </a:lnSpc>
              <a:spcAft>
                <a:spcPts val="800"/>
              </a:spcAft>
            </a:pPr>
            <a:r>
              <a:rPr lang="fr-FR" sz="1600" b="1" kern="18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kern="18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kern="18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Les oraisons et les autres parties qui reviennent au prêtre</a:t>
            </a:r>
          </a:p>
          <a:p>
            <a:pPr>
              <a:lnSpc>
                <a:spcPct val="107000"/>
              </a:lnSpc>
              <a:spcAft>
                <a:spcPts val="800"/>
              </a:spcAft>
            </a:pPr>
            <a:r>
              <a:rPr lang="fr-FR" sz="1600" kern="1800" dirty="0">
                <a:latin typeface="Times New Roman" panose="02020603050405020304" pitchFamily="18" charset="0"/>
                <a:ea typeface="Times New Roman" panose="02020603050405020304" pitchFamily="18" charset="0"/>
                <a:cs typeface="Times New Roman" panose="02020603050405020304" pitchFamily="18" charset="0"/>
              </a:rPr>
              <a:t>31. Le prêtre aura soin cependant de toujours conserver le sens de la monition proposée dans le Missel, et de l’exprimer en peu de mots. Il revient également au prêtre qui préside de diriger la liturgie de la parole de Dieu, et de donner la bénédiction finale. </a:t>
            </a:r>
            <a:endParaRPr lang="fr-FR" sz="1600" kern="1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fr-FR" sz="1600" kern="18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kern="18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kern="180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Les autres formules dans la célébration</a:t>
            </a:r>
          </a:p>
          <a:p>
            <a:pPr>
              <a:lnSpc>
                <a:spcPct val="107000"/>
              </a:lnSpc>
              <a:spcAft>
                <a:spcPts val="800"/>
              </a:spcAft>
            </a:pPr>
            <a:r>
              <a:rPr lang="fr-FR" sz="1600" kern="1800" dirty="0">
                <a:latin typeface="Times New Roman" panose="02020603050405020304" pitchFamily="18" charset="0"/>
                <a:ea typeface="Times New Roman" panose="02020603050405020304" pitchFamily="18" charset="0"/>
                <a:cs typeface="Times New Roman" panose="02020603050405020304" pitchFamily="18" charset="0"/>
              </a:rPr>
              <a:t>35. Les acclamations des fidèles et leurs réponses aux salutations et aux prières du prêtre constituent un degré de participation active qui doit être réalisé par les fidèles rassemblés quelle que soit la forme de la messe, pour exprimer clairement et pour favoriser l´action de toute la communauté</a:t>
            </a:r>
            <a:r>
              <a:rPr lang="fr-FR" sz="1600" kern="1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fr-FR" sz="1600" b="1" kern="1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14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16187" y="159553"/>
            <a:ext cx="7766936" cy="6495247"/>
          </a:xfrm>
        </p:spPr>
        <p:txBody>
          <a:bodyPr>
            <a:noAutofit/>
          </a:bodyPr>
          <a:lstStyle/>
          <a:p>
            <a:pPr marL="899160" algn="just">
              <a:lnSpc>
                <a:spcPct val="107000"/>
              </a:lnSpc>
              <a:spcAft>
                <a:spcPts val="800"/>
              </a:spcAft>
            </a:pPr>
            <a:r>
              <a:rPr lang="fr-FR" sz="1600" u="sng"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hlinkClick r:id="rId2"/>
              </a:rPr>
              <a:t>L</a:t>
            </a:r>
            <a:r>
              <a:rPr lang="fr-FR" sz="1600" u="sng"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hlinkClick r:id="rId2"/>
              </a:rPr>
              <a:t>es </a:t>
            </a:r>
            <a:r>
              <a:rPr lang="fr-FR" sz="1600" u="sng"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hlinkClick r:id="rId2"/>
              </a:rPr>
              <a:t>façons de prononcer les différents textes</a:t>
            </a:r>
            <a:endParaRPr lang="fr-FR" sz="16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38. Dans les textes qui doivent être prononcés clairement et à voix haute par le prêtre, le diacre, le lecteur, ou par tous, le ton de voix doit répondre au genre du texte lui-même, selon qu´il s´agit d´une lecture, d´une prière, d´une monition, d´une acclamation ou d´un chant; il doit répondre aussi à la forme de la célébration et à la solennité du rassemblement. En outre, on tiendra compte du caractère des diverses langues et de la mentalité des peuples.</a:t>
            </a:r>
            <a:endParaRPr lang="fr-FR" sz="1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899160" algn="just">
              <a:lnSpc>
                <a:spcPct val="107000"/>
              </a:lnSpc>
              <a:spcAft>
                <a:spcPts val="800"/>
              </a:spcAft>
            </a:pPr>
            <a:r>
              <a:rPr lang="fr-FR" sz="1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u="sng"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hlinkClick r:id="rId3"/>
              </a:rPr>
              <a:t>L’importance du chant</a:t>
            </a:r>
            <a:endParaRPr lang="fr-FR" sz="1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40. On fera donc grand usage du chant dans les célébrations, en tenant compte de la mentalité des peuples et des aptitudes de chaque assemblée. S’il n’est pas toujours nécessaire, par exemple aux messes de semaine, de chanter tous les textes qui, par eux-mêmes, sont destinés à être chantés, on mettra tout le soin possible pour que le chant des ministres et du peuple ne soit pas absent des célébrations, les dimanches et fêtes de précepte</a:t>
            </a:r>
            <a:r>
              <a:rPr lang="fr-FR" sz="16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800"/>
              </a:spcAft>
            </a:pPr>
            <a:r>
              <a:rPr lang="fr-FR" sz="1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r>
            <a:br>
              <a:rPr lang="fr-FR" sz="1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br>
            <a:r>
              <a:rPr lang="fr-FR" sz="1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u="sng"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hlinkClick r:id="rId4"/>
              </a:rPr>
              <a:t>Les </a:t>
            </a:r>
            <a:r>
              <a:rPr lang="fr-FR" sz="1600" u="sng"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hlinkClick r:id="rId4"/>
              </a:rPr>
              <a:t>gestes et les attitudes corporelles</a:t>
            </a:r>
            <a:endParaRPr lang="fr-FR" sz="1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44. Parmi les gestes, on compte aussi les actions et les processions quand le prêtre, avec le diacre et les ministres, se rend à l´autel ; quand le diacre porte à l’ambon l’Evangéliaire ou le Livre des évangiles avant la proclamation de l’Evangile ; quand les fidèles apportent les dons et s´approchent pour la communion. Il convient que ces actions et processions se déroulent avec beauté, tandis qu´on exécute les chants appropriés, selon les normes fixées pour chacune</a:t>
            </a:r>
            <a:r>
              <a:rPr lang="fr-FR" sz="16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1230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45066" y="71120"/>
            <a:ext cx="8795173" cy="6268720"/>
          </a:xfrm>
        </p:spPr>
        <p:txBody>
          <a:bodyPr>
            <a:normAutofit/>
          </a:bodyPr>
          <a:lstStyle/>
          <a:p>
            <a:pPr lvl="0" algn="just">
              <a:lnSpc>
                <a:spcPct val="107000"/>
              </a:lnSpc>
              <a:spcAft>
                <a:spcPts val="800"/>
              </a:spcAft>
              <a:buClr>
                <a:srgbClr val="90C226"/>
              </a:buClr>
            </a:pPr>
            <a:r>
              <a:rPr lang="fr-FR" sz="16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fr-FR" sz="1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u="sng"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hlinkClick r:id="rId2"/>
              </a:rPr>
              <a:t>Le silence</a:t>
            </a:r>
            <a:endParaRPr lang="fr-FR" sz="1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Aft>
                <a:spcPts val="800"/>
              </a:spcAft>
              <a:buClr>
                <a:srgbClr val="90C226"/>
              </a:buClr>
            </a:pPr>
            <a:r>
              <a:rPr lang="fr-FR"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45. Le silence sacré fait partie de la célébration : il doit aussi être observé en son temps. Sa nature dépend du moment où il trouve place dans chaque célébration. En effet, pendant l’acte pénitentiel et après l´invitation à prier, chacun se recueille; après une lecture ou l´homélie, on médite brièvement ce qu´on a entendu; après la communion, le silence permet la louange et la prière intérieure.</a:t>
            </a:r>
            <a:endParaRPr lang="fr-FR" sz="1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Aft>
                <a:spcPts val="800"/>
              </a:spcAft>
              <a:buClr>
                <a:srgbClr val="90C226"/>
              </a:buClr>
            </a:pPr>
            <a:r>
              <a:rPr lang="fr-FR" sz="1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Dès avant la célébration elle-même, il est bon de garder le silence dans l’église, à la sacristie et dans les lieux avoisinants, pour que tous se disposent à célébrer les saints mystères religieusement et selon les rites</a:t>
            </a:r>
            <a:r>
              <a:rPr lang="fr-FR" sz="16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pPr lvl="0" algn="just">
              <a:lnSpc>
                <a:spcPct val="107000"/>
              </a:lnSpc>
              <a:spcAft>
                <a:spcPts val="800"/>
              </a:spcAft>
              <a:buClr>
                <a:srgbClr val="90C226"/>
              </a:buClr>
            </a:pPr>
            <a:r>
              <a:rPr lang="fr-FR" sz="1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fr-FR" sz="1600" b="1" dirty="0" smtClean="0">
                <a:solidFill>
                  <a:srgbClr val="00B050"/>
                </a:solidFill>
                <a:latin typeface="Times New Roman" panose="02020603050405020304" pitchFamily="18" charset="0"/>
                <a:ea typeface="Calibri" panose="020F0502020204030204" pitchFamily="34" charset="0"/>
                <a:cs typeface="Times New Roman" panose="02020603050405020304" pitchFamily="18" charset="0"/>
              </a:rPr>
              <a:t>III </a:t>
            </a:r>
            <a:r>
              <a:rPr lang="fr-FR" sz="16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Les différentes parties de la messe </a:t>
            </a:r>
            <a:r>
              <a:rPr lang="fr-FR" sz="16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(46 - 90</a:t>
            </a:r>
            <a:r>
              <a:rPr lang="fr-FR" sz="1600" dirty="0" smtClean="0">
                <a:solidFill>
                  <a:srgbClr val="00B050"/>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lnSpc>
                <a:spcPct val="107000"/>
              </a:lnSpc>
              <a:spcAft>
                <a:spcPts val="800"/>
              </a:spcAft>
              <a:buClr>
                <a:srgbClr val="90C226"/>
              </a:buClr>
            </a:pPr>
            <a:endParaRPr lang="fr-FR" sz="1600" dirty="0" smtClean="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buClr>
                <a:srgbClr val="90C226"/>
              </a:buClr>
            </a:pPr>
            <a:r>
              <a:rPr lang="fr-FR" sz="1600" b="1" dirty="0" smtClean="0">
                <a:solidFill>
                  <a:srgbClr val="00B050"/>
                </a:solidFill>
                <a:latin typeface="Times New Roman" panose="02020603050405020304" pitchFamily="18" charset="0"/>
                <a:cs typeface="Times New Roman" panose="02020603050405020304" pitchFamily="18" charset="0"/>
              </a:rPr>
              <a:t>CHAP</a:t>
            </a:r>
            <a:r>
              <a:rPr lang="fr-FR" sz="1600" b="1" dirty="0">
                <a:solidFill>
                  <a:srgbClr val="00B050"/>
                </a:solidFill>
                <a:latin typeface="Times New Roman" panose="02020603050405020304" pitchFamily="18" charset="0"/>
                <a:cs typeface="Times New Roman" panose="02020603050405020304" pitchFamily="18" charset="0"/>
              </a:rPr>
              <a:t>. III - LES SERVICES ET LES MINISTÈRES A LA MESSE</a:t>
            </a:r>
          </a:p>
          <a:p>
            <a:pPr lvl="0" algn="just">
              <a:buClr>
                <a:srgbClr val="90C226"/>
              </a:buClr>
            </a:pPr>
            <a:r>
              <a:rPr lang="fr-FR" sz="1600" b="1" dirty="0" smtClean="0">
                <a:solidFill>
                  <a:srgbClr val="00B050"/>
                </a:solidFill>
                <a:latin typeface="Times New Roman" panose="02020603050405020304" pitchFamily="18" charset="0"/>
                <a:cs typeface="Times New Roman" panose="02020603050405020304" pitchFamily="18" charset="0"/>
              </a:rPr>
              <a:t>	I </a:t>
            </a:r>
            <a:r>
              <a:rPr lang="fr-FR" sz="1600" b="1" dirty="0">
                <a:solidFill>
                  <a:srgbClr val="00B050"/>
                </a:solidFill>
                <a:latin typeface="Times New Roman" panose="02020603050405020304" pitchFamily="18" charset="0"/>
                <a:cs typeface="Times New Roman" panose="02020603050405020304" pitchFamily="18" charset="0"/>
              </a:rPr>
              <a:t>- Les services des ministres ordonnés (92 - 94)</a:t>
            </a:r>
          </a:p>
          <a:p>
            <a:pPr lvl="0" algn="just">
              <a:buClr>
                <a:srgbClr val="90C226"/>
              </a:buClr>
            </a:pPr>
            <a:r>
              <a:rPr lang="fr-FR" sz="1600" b="1" dirty="0" smtClean="0">
                <a:solidFill>
                  <a:srgbClr val="00B050"/>
                </a:solidFill>
                <a:latin typeface="Times New Roman" panose="02020603050405020304" pitchFamily="18" charset="0"/>
                <a:cs typeface="Times New Roman" panose="02020603050405020304" pitchFamily="18" charset="0"/>
              </a:rPr>
              <a:t>	II </a:t>
            </a:r>
            <a:r>
              <a:rPr lang="fr-FR" sz="1600" b="1" dirty="0">
                <a:solidFill>
                  <a:srgbClr val="00B050"/>
                </a:solidFill>
                <a:latin typeface="Times New Roman" panose="02020603050405020304" pitchFamily="18" charset="0"/>
                <a:cs typeface="Times New Roman" panose="02020603050405020304" pitchFamily="18" charset="0"/>
              </a:rPr>
              <a:t>- Les fonctions du peuple de Dieu (95 - 97)</a:t>
            </a:r>
          </a:p>
          <a:p>
            <a:pPr lvl="0" algn="just">
              <a:buClr>
                <a:srgbClr val="90C226"/>
              </a:buClr>
            </a:pPr>
            <a:r>
              <a:rPr lang="fr-FR" sz="1600" b="1" dirty="0" smtClean="0">
                <a:solidFill>
                  <a:srgbClr val="00B050"/>
                </a:solidFill>
                <a:latin typeface="Times New Roman" panose="02020603050405020304" pitchFamily="18" charset="0"/>
                <a:cs typeface="Times New Roman" panose="02020603050405020304" pitchFamily="18" charset="0"/>
              </a:rPr>
              <a:t>	III </a:t>
            </a:r>
            <a:r>
              <a:rPr lang="fr-FR" sz="1600" b="1" dirty="0">
                <a:solidFill>
                  <a:srgbClr val="00B050"/>
                </a:solidFill>
                <a:latin typeface="Times New Roman" panose="02020603050405020304" pitchFamily="18" charset="0"/>
                <a:cs typeface="Times New Roman" panose="02020603050405020304" pitchFamily="18" charset="0"/>
              </a:rPr>
              <a:t>- Les ministères particuliers (98 - 107)</a:t>
            </a:r>
          </a:p>
          <a:p>
            <a:pPr lvl="0" algn="just">
              <a:buClr>
                <a:srgbClr val="90C226"/>
              </a:buClr>
            </a:pPr>
            <a:r>
              <a:rPr lang="fr-FR" sz="1600" b="1" dirty="0" smtClean="0">
                <a:solidFill>
                  <a:srgbClr val="00B050"/>
                </a:solidFill>
                <a:latin typeface="Times New Roman" panose="02020603050405020304" pitchFamily="18" charset="0"/>
                <a:cs typeface="Times New Roman" panose="02020603050405020304" pitchFamily="18" charset="0"/>
              </a:rPr>
              <a:t>	IV </a:t>
            </a:r>
            <a:r>
              <a:rPr lang="fr-FR" sz="1600" b="1" dirty="0">
                <a:solidFill>
                  <a:srgbClr val="00B050"/>
                </a:solidFill>
                <a:latin typeface="Times New Roman" panose="02020603050405020304" pitchFamily="18" charset="0"/>
                <a:cs typeface="Times New Roman" panose="02020603050405020304" pitchFamily="18" charset="0"/>
              </a:rPr>
              <a:t>– Répartition des fonctions et préparation de la célébration (108-111)</a:t>
            </a:r>
          </a:p>
          <a:p>
            <a:pPr lvl="0" algn="just">
              <a:buClr>
                <a:srgbClr val="90C226"/>
              </a:buClr>
            </a:pPr>
            <a:endParaRPr lang="fr-FR" sz="1600" dirty="0">
              <a:solidFill>
                <a:srgbClr val="0070C0"/>
              </a:solidFill>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454182537"/>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1257</TotalTime>
  <Words>552</Words>
  <Application>Microsoft Office PowerPoint</Application>
  <PresentationFormat>Grand écran</PresentationFormat>
  <Paragraphs>123</Paragraphs>
  <Slides>23</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Times New Roman</vt:lpstr>
      <vt:lpstr>Trebuchet MS</vt:lpstr>
      <vt:lpstr>Wingdings 3</vt:lpstr>
      <vt:lpstr>Facette</vt:lpstr>
      <vt:lpstr>Art de célébrer - Athénée 2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Liturgie - Athénée 1</dc:title>
  <dc:creator>emmanuel auvray</dc:creator>
  <cp:lastModifiedBy>emmanuel auvray</cp:lastModifiedBy>
  <cp:revision>69</cp:revision>
  <dcterms:created xsi:type="dcterms:W3CDTF">2021-09-13T20:18:24Z</dcterms:created>
  <dcterms:modified xsi:type="dcterms:W3CDTF">2021-12-14T08:05:09Z</dcterms:modified>
</cp:coreProperties>
</file>