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9" r:id="rId6"/>
    <p:sldId id="261" r:id="rId7"/>
    <p:sldId id="262" r:id="rId8"/>
    <p:sldId id="263" r:id="rId9"/>
    <p:sldId id="264" r:id="rId10"/>
    <p:sldId id="258" r:id="rId11"/>
    <p:sldId id="265"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1/6/2022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1/6/2022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DA5A30-995A-41CF-BAA9-49EA56CC6446}"/>
              </a:ext>
            </a:extLst>
          </p:cNvPr>
          <p:cNvSpPr>
            <a:spLocks noGrp="1"/>
          </p:cNvSpPr>
          <p:nvPr>
            <p:ph type="ctrTitle"/>
          </p:nvPr>
        </p:nvSpPr>
        <p:spPr/>
        <p:txBody>
          <a:bodyPr/>
          <a:lstStyle/>
          <a:p>
            <a:pPr algn="ctr"/>
            <a:r>
              <a:rPr lang="fr-FR" dirty="0"/>
              <a:t>Théologie des sacrements</a:t>
            </a:r>
          </a:p>
        </p:txBody>
      </p:sp>
      <p:sp>
        <p:nvSpPr>
          <p:cNvPr id="3" name="Sous-titre 2">
            <a:extLst>
              <a:ext uri="{FF2B5EF4-FFF2-40B4-BE49-F238E27FC236}">
                <a16:creationId xmlns:a16="http://schemas.microsoft.com/office/drawing/2014/main" id="{16CBF44A-0BA5-4BB7-91FC-86F81AC93E1B}"/>
              </a:ext>
            </a:extLst>
          </p:cNvPr>
          <p:cNvSpPr>
            <a:spLocks noGrp="1"/>
          </p:cNvSpPr>
          <p:nvPr>
            <p:ph type="subTitle" idx="1"/>
          </p:nvPr>
        </p:nvSpPr>
        <p:spPr>
          <a:xfrm>
            <a:off x="2417780" y="3531204"/>
            <a:ext cx="8637072" cy="1703405"/>
          </a:xfrm>
        </p:spPr>
        <p:txBody>
          <a:bodyPr>
            <a:noAutofit/>
          </a:bodyPr>
          <a:lstStyle/>
          <a:p>
            <a:pPr algn="ctr"/>
            <a:r>
              <a:rPr lang="fr-FR" sz="1200" dirty="0"/>
              <a:t>« </a:t>
            </a:r>
            <a:r>
              <a:rPr lang="fr-FR" sz="1200" b="1" i="1" dirty="0"/>
              <a:t>Les sacrements sont les chefs d’Œuvre de Dieu dans la nouvelle et éternelle alliance » (</a:t>
            </a:r>
            <a:r>
              <a:rPr lang="fr-FR" sz="1200" b="1" i="1" dirty="0" err="1"/>
              <a:t>cec</a:t>
            </a:r>
            <a:r>
              <a:rPr lang="fr-FR" sz="1200" b="1" i="1" dirty="0"/>
              <a:t> 116)</a:t>
            </a:r>
          </a:p>
          <a:p>
            <a:pPr algn="ctr"/>
            <a:r>
              <a:rPr lang="fr-FR" sz="2400" b="1" dirty="0"/>
              <a:t>I- Les Sacrements dans l’Alliance</a:t>
            </a:r>
          </a:p>
          <a:p>
            <a:pPr algn="ctr"/>
            <a:r>
              <a:rPr lang="fr-FR" sz="2400" b="1" dirty="0"/>
              <a:t>II- les 7 sacrements</a:t>
            </a:r>
          </a:p>
        </p:txBody>
      </p:sp>
    </p:spTree>
    <p:extLst>
      <p:ext uri="{BB962C8B-B14F-4D97-AF65-F5344CB8AC3E}">
        <p14:creationId xmlns:p14="http://schemas.microsoft.com/office/powerpoint/2010/main" val="1644401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54948E-1B42-4C2C-8086-AC274B18BE02}"/>
              </a:ext>
            </a:extLst>
          </p:cNvPr>
          <p:cNvSpPr>
            <a:spLocks noGrp="1"/>
          </p:cNvSpPr>
          <p:nvPr>
            <p:ph type="title"/>
          </p:nvPr>
        </p:nvSpPr>
        <p:spPr/>
        <p:txBody>
          <a:bodyPr/>
          <a:lstStyle/>
          <a:p>
            <a:r>
              <a:rPr lang="fr-FR" dirty="0"/>
              <a:t>II- </a:t>
            </a:r>
            <a:r>
              <a:rPr lang="fr-FR" sz="4000" dirty="0"/>
              <a:t>Les 7 sacrements </a:t>
            </a:r>
          </a:p>
        </p:txBody>
      </p:sp>
      <p:sp>
        <p:nvSpPr>
          <p:cNvPr id="3" name="Espace réservé du contenu 2">
            <a:extLst>
              <a:ext uri="{FF2B5EF4-FFF2-40B4-BE49-F238E27FC236}">
                <a16:creationId xmlns:a16="http://schemas.microsoft.com/office/drawing/2014/main" id="{DFF28A63-02D6-408E-916C-CF504E3C26A9}"/>
              </a:ext>
            </a:extLst>
          </p:cNvPr>
          <p:cNvSpPr>
            <a:spLocks noGrp="1"/>
          </p:cNvSpPr>
          <p:nvPr>
            <p:ph idx="1"/>
          </p:nvPr>
        </p:nvSpPr>
        <p:spPr/>
        <p:txBody>
          <a:bodyPr>
            <a:normAutofit/>
          </a:bodyPr>
          <a:lstStyle/>
          <a:p>
            <a:r>
              <a:rPr lang="fr-FR" sz="3200" dirty="0"/>
              <a:t>1- Les 3 sacrements de l’initiation chrétienne</a:t>
            </a:r>
          </a:p>
          <a:p>
            <a:r>
              <a:rPr lang="fr-FR" sz="3200" dirty="0"/>
              <a:t>2- les 2 sacrements de la guérison</a:t>
            </a:r>
          </a:p>
          <a:p>
            <a:r>
              <a:rPr lang="fr-FR" sz="3200" dirty="0"/>
              <a:t>3- les 2 sacrements du service et de la communion</a:t>
            </a:r>
          </a:p>
        </p:txBody>
      </p:sp>
    </p:spTree>
    <p:extLst>
      <p:ext uri="{BB962C8B-B14F-4D97-AF65-F5344CB8AC3E}">
        <p14:creationId xmlns:p14="http://schemas.microsoft.com/office/powerpoint/2010/main" val="216393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31EB79-9099-45DE-A46F-F82D8C5615FD}"/>
              </a:ext>
            </a:extLst>
          </p:cNvPr>
          <p:cNvSpPr>
            <a:spLocks noGrp="1"/>
          </p:cNvSpPr>
          <p:nvPr>
            <p:ph type="title"/>
          </p:nvPr>
        </p:nvSpPr>
        <p:spPr/>
        <p:txBody>
          <a:bodyPr/>
          <a:lstStyle/>
          <a:p>
            <a:pPr algn="ctr"/>
            <a:r>
              <a:rPr lang="fr-FR" dirty="0"/>
              <a:t>Le baptême</a:t>
            </a:r>
          </a:p>
        </p:txBody>
      </p:sp>
      <p:sp>
        <p:nvSpPr>
          <p:cNvPr id="3" name="Espace réservé du contenu 2">
            <a:extLst>
              <a:ext uri="{FF2B5EF4-FFF2-40B4-BE49-F238E27FC236}">
                <a16:creationId xmlns:a16="http://schemas.microsoft.com/office/drawing/2014/main" id="{3EAA93E8-A238-41AF-9F7D-22B07B460FD6}"/>
              </a:ext>
            </a:extLst>
          </p:cNvPr>
          <p:cNvSpPr>
            <a:spLocks noGrp="1"/>
          </p:cNvSpPr>
          <p:nvPr>
            <p:ph idx="1"/>
          </p:nvPr>
        </p:nvSpPr>
        <p:spPr>
          <a:xfrm>
            <a:off x="1451579" y="2015732"/>
            <a:ext cx="9603275" cy="3828477"/>
          </a:xfrm>
        </p:spPr>
        <p:txBody>
          <a:bodyPr>
            <a:normAutofit fontScale="85000" lnSpcReduction="20000"/>
          </a:bodyPr>
          <a:lstStyle/>
          <a:p>
            <a:pPr marL="342900" lvl="0" indent="-342900" algn="just">
              <a:lnSpc>
                <a:spcPct val="107000"/>
              </a:lnSpc>
              <a:buFont typeface="+mj-lt"/>
              <a:buAutoNum type="arabicPeriod"/>
            </a:pPr>
            <a:r>
              <a:rPr lang="fr-FR" sz="2100" b="1" dirty="0">
                <a:effectLst/>
                <a:latin typeface="Calibri" panose="020F0502020204030204" pitchFamily="34" charset="0"/>
                <a:ea typeface="Calibri" panose="020F0502020204030204" pitchFamily="34" charset="0"/>
                <a:cs typeface="Times New Roman" panose="02020603050405020304" pitchFamily="18" charset="0"/>
              </a:rPr>
              <a:t>Libère du péché</a:t>
            </a:r>
            <a:r>
              <a:rPr lang="fr-FR" sz="2100" dirty="0">
                <a:effectLst/>
                <a:latin typeface="Calibri" panose="020F0502020204030204" pitchFamily="34" charset="0"/>
                <a:ea typeface="Calibri" panose="020F0502020204030204" pitchFamily="34" charset="0"/>
                <a:cs typeface="Times New Roman" panose="02020603050405020304" pitchFamily="18" charset="0"/>
              </a:rPr>
              <a:t> (originel et tous les péchés personnels et toutes les peines du péché.1262)</a:t>
            </a:r>
          </a:p>
          <a:p>
            <a:pPr marL="342900" lvl="0" indent="-342900" algn="just">
              <a:lnSpc>
                <a:spcPct val="107000"/>
              </a:lnSpc>
              <a:buFont typeface="+mj-lt"/>
              <a:buAutoNum type="arabicPeriod"/>
            </a:pPr>
            <a:r>
              <a:rPr lang="fr-FR" sz="2100" dirty="0">
                <a:effectLst/>
                <a:latin typeface="Calibri" panose="020F0502020204030204" pitchFamily="34" charset="0"/>
                <a:ea typeface="Calibri" panose="020F0502020204030204" pitchFamily="34" charset="0"/>
                <a:cs typeface="Times New Roman" panose="02020603050405020304" pitchFamily="18" charset="0"/>
              </a:rPr>
              <a:t>Régénère comme </a:t>
            </a:r>
            <a:r>
              <a:rPr lang="fr-FR" sz="2100" b="1" dirty="0">
                <a:effectLst/>
                <a:latin typeface="Calibri" panose="020F0502020204030204" pitchFamily="34" charset="0"/>
                <a:ea typeface="Calibri" panose="020F0502020204030204" pitchFamily="34" charset="0"/>
                <a:cs typeface="Times New Roman" panose="02020603050405020304" pitchFamily="18" charset="0"/>
              </a:rPr>
              <a:t>fils de Dieu</a:t>
            </a:r>
            <a:r>
              <a:rPr lang="fr-FR" sz="2100" dirty="0">
                <a:effectLst/>
                <a:latin typeface="Calibri" panose="020F0502020204030204" pitchFamily="34" charset="0"/>
                <a:ea typeface="Calibri" panose="020F0502020204030204" pitchFamily="34" charset="0"/>
                <a:cs typeface="Times New Roman" panose="02020603050405020304" pitchFamily="18" charset="0"/>
              </a:rPr>
              <a:t>, « une création nouvelle » (2 Co 5,17), fils adoptif, participant de la vie divine</a:t>
            </a:r>
          </a:p>
          <a:p>
            <a:pPr marL="342900" lvl="0" indent="-342900" algn="just">
              <a:lnSpc>
                <a:spcPct val="107000"/>
              </a:lnSpc>
              <a:buFont typeface="+mj-lt"/>
              <a:buAutoNum type="arabicPeriod"/>
            </a:pPr>
            <a:r>
              <a:rPr lang="fr-FR" sz="2100" dirty="0">
                <a:effectLst/>
                <a:latin typeface="Calibri" panose="020F0502020204030204" pitchFamily="34" charset="0"/>
                <a:ea typeface="Calibri" panose="020F0502020204030204" pitchFamily="34" charset="0"/>
                <a:cs typeface="Times New Roman" panose="02020603050405020304" pitchFamily="18" charset="0"/>
              </a:rPr>
              <a:t>Agrège comme </a:t>
            </a:r>
            <a:r>
              <a:rPr lang="fr-FR" sz="2100" b="1" dirty="0">
                <a:effectLst/>
                <a:latin typeface="Calibri" panose="020F0502020204030204" pitchFamily="34" charset="0"/>
                <a:ea typeface="Calibri" panose="020F0502020204030204" pitchFamily="34" charset="0"/>
                <a:cs typeface="Times New Roman" panose="02020603050405020304" pitchFamily="18" charset="0"/>
              </a:rPr>
              <a:t>membre du Christ</a:t>
            </a:r>
            <a:r>
              <a:rPr lang="fr-FR" sz="2100" dirty="0">
                <a:effectLst/>
                <a:latin typeface="Calibri" panose="020F0502020204030204" pitchFamily="34" charset="0"/>
                <a:ea typeface="Calibri" panose="020F0502020204030204" pitchFamily="34" charset="0"/>
                <a:cs typeface="Times New Roman" panose="02020603050405020304" pitchFamily="18" charset="0"/>
              </a:rPr>
              <a:t>, cohéritier avec Lui, temple de l’Esprit Saint (la </a:t>
            </a:r>
            <a:r>
              <a:rPr lang="fr-FR" sz="2100" i="1" dirty="0">
                <a:effectLst/>
                <a:latin typeface="Calibri" panose="020F0502020204030204" pitchFamily="34" charset="0"/>
                <a:ea typeface="Calibri" panose="020F0502020204030204" pitchFamily="34" charset="0"/>
                <a:cs typeface="Times New Roman" panose="02020603050405020304" pitchFamily="18" charset="0"/>
              </a:rPr>
              <a:t>grâce sanctifiante </a:t>
            </a:r>
            <a:r>
              <a:rPr lang="fr-FR" sz="2100" dirty="0">
                <a:effectLst/>
                <a:latin typeface="Calibri" panose="020F0502020204030204" pitchFamily="34" charset="0"/>
                <a:ea typeface="Calibri" panose="020F0502020204030204" pitchFamily="34" charset="0"/>
                <a:cs typeface="Times New Roman" panose="02020603050405020304" pitchFamily="18" charset="0"/>
              </a:rPr>
              <a:t>et la </a:t>
            </a:r>
            <a:r>
              <a:rPr lang="fr-FR" sz="2100" i="1" dirty="0">
                <a:effectLst/>
                <a:latin typeface="Calibri" panose="020F0502020204030204" pitchFamily="34" charset="0"/>
                <a:ea typeface="Calibri" panose="020F0502020204030204" pitchFamily="34" charset="0"/>
                <a:cs typeface="Times New Roman" panose="02020603050405020304" pitchFamily="18" charset="0"/>
              </a:rPr>
              <a:t>grâce de la justification</a:t>
            </a:r>
            <a:r>
              <a:rPr lang="fr-FR" sz="2100" dirty="0">
                <a:effectLst/>
                <a:latin typeface="Calibri" panose="020F0502020204030204" pitchFamily="34" charset="0"/>
                <a:ea typeface="Calibri" panose="020F0502020204030204" pitchFamily="34" charset="0"/>
                <a:cs typeface="Times New Roman" panose="02020603050405020304" pitchFamily="18" charset="0"/>
              </a:rPr>
              <a:t>, les vertus théologales et les dons du Saint esprit, tout en permettant de croître dans le bien par les vertus morales)</a:t>
            </a:r>
          </a:p>
          <a:p>
            <a:pPr marL="342900" lvl="0" indent="-342900" algn="just">
              <a:lnSpc>
                <a:spcPct val="107000"/>
              </a:lnSpc>
              <a:buFont typeface="+mj-lt"/>
              <a:buAutoNum type="arabicPeriod"/>
            </a:pPr>
            <a:r>
              <a:rPr lang="fr-FR" sz="2100" b="1" dirty="0">
                <a:effectLst/>
                <a:latin typeface="Calibri" panose="020F0502020204030204" pitchFamily="34" charset="0"/>
                <a:ea typeface="Calibri" panose="020F0502020204030204" pitchFamily="34" charset="0"/>
                <a:cs typeface="Times New Roman" panose="02020603050405020304" pitchFamily="18" charset="0"/>
              </a:rPr>
              <a:t>Incorpore à l’Eglise, </a:t>
            </a:r>
            <a:r>
              <a:rPr lang="fr-FR" sz="2100" dirty="0">
                <a:effectLst/>
                <a:latin typeface="Calibri" panose="020F0502020204030204" pitchFamily="34" charset="0"/>
                <a:ea typeface="Calibri" panose="020F0502020204030204" pitchFamily="34" charset="0"/>
                <a:cs typeface="Times New Roman" panose="02020603050405020304" pitchFamily="18" charset="0"/>
              </a:rPr>
              <a:t>« pierre vivante » pour « l’édification d’un édifice spirituel, pour un sacerdoce saint » (1 P 2,5), donne part au sacerdoce commun des fidèles, constitue le lien sacramentel d’unité, de communion entre tous les baptisés. </a:t>
            </a:r>
          </a:p>
          <a:p>
            <a:pPr marL="342900" lvl="0" indent="-342900" algn="just">
              <a:lnSpc>
                <a:spcPct val="107000"/>
              </a:lnSpc>
              <a:spcAft>
                <a:spcPts val="800"/>
              </a:spcAft>
              <a:buFont typeface="+mj-lt"/>
              <a:buAutoNum type="arabicPeriod"/>
            </a:pPr>
            <a:r>
              <a:rPr lang="fr-FR" sz="2100" dirty="0">
                <a:effectLst/>
                <a:latin typeface="Calibri" panose="020F0502020204030204" pitchFamily="34" charset="0"/>
                <a:ea typeface="Calibri" panose="020F0502020204030204" pitchFamily="34" charset="0"/>
                <a:cs typeface="Times New Roman" panose="02020603050405020304" pitchFamily="18" charset="0"/>
              </a:rPr>
              <a:t>Nous faits </a:t>
            </a:r>
            <a:r>
              <a:rPr lang="fr-FR" sz="2100" b="1" dirty="0">
                <a:effectLst/>
                <a:latin typeface="Calibri" panose="020F0502020204030204" pitchFamily="34" charset="0"/>
                <a:ea typeface="Calibri" panose="020F0502020204030204" pitchFamily="34" charset="0"/>
                <a:cs typeface="Times New Roman" panose="02020603050405020304" pitchFamily="18" charset="0"/>
              </a:rPr>
              <a:t>participants à sa mission</a:t>
            </a:r>
          </a:p>
          <a:p>
            <a:pPr marL="0" lvl="0" indent="0" algn="ctr">
              <a:lnSpc>
                <a:spcPct val="107000"/>
              </a:lnSpc>
              <a:spcAft>
                <a:spcPts val="800"/>
              </a:spcAft>
              <a:buNone/>
            </a:pPr>
            <a:r>
              <a:rPr lang="fr-FR" b="1" dirty="0">
                <a:latin typeface="Calibri" panose="020F0502020204030204" pitchFamily="34" charset="0"/>
                <a:ea typeface="Calibri" panose="020F0502020204030204" pitchFamily="34" charset="0"/>
                <a:cs typeface="Times New Roman" panose="02020603050405020304" pitchFamily="18" charset="0"/>
              </a:rPr>
              <a:t>« Dieu a lié le salut au sacrement du baptême, mais il n’est pas lui-même lié à ses sacrements » </a:t>
            </a:r>
            <a:r>
              <a:rPr lang="fr-FR" dirty="0">
                <a:latin typeface="Calibri" panose="020F0502020204030204" pitchFamily="34" charset="0"/>
                <a:ea typeface="Calibri" panose="020F0502020204030204" pitchFamily="34" charset="0"/>
                <a:cs typeface="Times New Roman" panose="02020603050405020304" pitchFamily="18" charset="0"/>
              </a:rPr>
              <a:t>(1257)</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593161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3EF2E8-7BAE-4C56-8F1E-03664182E156}"/>
              </a:ext>
            </a:extLst>
          </p:cNvPr>
          <p:cNvSpPr>
            <a:spLocks noGrp="1"/>
          </p:cNvSpPr>
          <p:nvPr>
            <p:ph type="title"/>
          </p:nvPr>
        </p:nvSpPr>
        <p:spPr/>
        <p:txBody>
          <a:bodyPr/>
          <a:lstStyle/>
          <a:p>
            <a:pPr algn="ctr"/>
            <a:r>
              <a:rPr lang="fr-FR" dirty="0"/>
              <a:t>La confirmation</a:t>
            </a:r>
          </a:p>
        </p:txBody>
      </p:sp>
      <p:sp>
        <p:nvSpPr>
          <p:cNvPr id="3" name="Espace réservé du contenu 2">
            <a:extLst>
              <a:ext uri="{FF2B5EF4-FFF2-40B4-BE49-F238E27FC236}">
                <a16:creationId xmlns:a16="http://schemas.microsoft.com/office/drawing/2014/main" id="{224C6773-637B-4D08-97AE-8A13BEA5FF2C}"/>
              </a:ext>
            </a:extLst>
          </p:cNvPr>
          <p:cNvSpPr>
            <a:spLocks noGrp="1"/>
          </p:cNvSpPr>
          <p:nvPr>
            <p:ph idx="1"/>
          </p:nvPr>
        </p:nvSpPr>
        <p:spPr>
          <a:xfrm>
            <a:off x="1294362" y="1853754"/>
            <a:ext cx="9603275" cy="3868233"/>
          </a:xfrm>
        </p:spPr>
        <p:txBody>
          <a:bodyPr>
            <a:normAutofit fontScale="77500" lnSpcReduction="20000"/>
          </a:bodyPr>
          <a:lstStyle/>
          <a:p>
            <a:pPr marL="450215" algn="just">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1302</a:t>
            </a:r>
            <a:r>
              <a:rPr lang="fr-FR" sz="2000" i="1" dirty="0">
                <a:effectLst/>
                <a:latin typeface="Calibri" panose="020F0502020204030204" pitchFamily="34" charset="0"/>
                <a:ea typeface="Calibri" panose="020F0502020204030204" pitchFamily="34" charset="0"/>
                <a:cs typeface="Times New Roman" panose="02020603050405020304" pitchFamily="18" charset="0"/>
              </a:rPr>
              <a:t> </a:t>
            </a:r>
            <a:r>
              <a:rPr lang="fr-FR" sz="2000" dirty="0">
                <a:effectLst/>
                <a:latin typeface="Calibri" panose="020F0502020204030204" pitchFamily="34" charset="0"/>
                <a:ea typeface="Calibri" panose="020F0502020204030204" pitchFamily="34" charset="0"/>
                <a:cs typeface="Times New Roman" panose="02020603050405020304" pitchFamily="18" charset="0"/>
              </a:rPr>
              <a:t>Il ressort de la célébration que l’effet du sacrement de Confirmation est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l’effusion spéciale de l’Esprit</a:t>
            </a:r>
            <a:r>
              <a:rPr lang="fr-FR" sz="2000" dirty="0">
                <a:effectLst/>
                <a:latin typeface="Calibri" panose="020F0502020204030204" pitchFamily="34" charset="0"/>
                <a:ea typeface="Calibri" panose="020F0502020204030204" pitchFamily="34" charset="0"/>
                <a:cs typeface="Times New Roman" panose="02020603050405020304" pitchFamily="18" charset="0"/>
              </a:rPr>
              <a:t> Saint, comme elle fut accordée jadis aux Apôtres au jour de la Pentecôte.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1303</a:t>
            </a:r>
            <a:r>
              <a:rPr lang="fr-FR" sz="2000" i="1" dirty="0">
                <a:effectLst/>
                <a:latin typeface="Calibri" panose="020F0502020204030204" pitchFamily="34" charset="0"/>
                <a:ea typeface="Calibri" panose="020F0502020204030204" pitchFamily="34" charset="0"/>
                <a:cs typeface="Times New Roman" panose="02020603050405020304" pitchFamily="18" charset="0"/>
              </a:rPr>
              <a:t> </a:t>
            </a:r>
            <a:r>
              <a:rPr lang="fr-FR" sz="2000" dirty="0">
                <a:effectLst/>
                <a:latin typeface="Calibri" panose="020F0502020204030204" pitchFamily="34" charset="0"/>
                <a:ea typeface="Calibri" panose="020F0502020204030204" pitchFamily="34" charset="0"/>
                <a:cs typeface="Times New Roman" panose="02020603050405020304" pitchFamily="18" charset="0"/>
              </a:rPr>
              <a:t>De ce fait, la Confirmation apporte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croissance et approfondissement de la grâce baptismale </a:t>
            </a:r>
            <a:r>
              <a:rPr lang="fr-FR" sz="2000" dirty="0">
                <a:effectLst/>
                <a:latin typeface="Calibri" panose="020F0502020204030204" pitchFamily="34" charset="0"/>
                <a:ea typeface="Calibri" panose="020F0502020204030204" pitchFamily="34"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 elle nous enracine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plus profondément dans la filiation divine </a:t>
            </a:r>
            <a:r>
              <a:rPr lang="fr-FR" sz="2000" dirty="0">
                <a:effectLst/>
                <a:latin typeface="Calibri" panose="020F0502020204030204" pitchFamily="34" charset="0"/>
                <a:ea typeface="Calibri" panose="020F0502020204030204" pitchFamily="34" charset="0"/>
                <a:cs typeface="Times New Roman" panose="02020603050405020304" pitchFamily="18" charset="0"/>
              </a:rPr>
              <a:t>qui nous fait dire " </a:t>
            </a:r>
            <a:r>
              <a:rPr lang="fr-FR" sz="2000" i="1" dirty="0">
                <a:effectLst/>
                <a:latin typeface="Calibri" panose="020F0502020204030204" pitchFamily="34" charset="0"/>
                <a:ea typeface="Calibri" panose="020F0502020204030204" pitchFamily="34" charset="0"/>
                <a:cs typeface="Times New Roman" panose="02020603050405020304" pitchFamily="18" charset="0"/>
              </a:rPr>
              <a:t>Abba</a:t>
            </a:r>
            <a:r>
              <a:rPr lang="fr-FR" sz="2000" dirty="0">
                <a:effectLst/>
                <a:latin typeface="Calibri" panose="020F0502020204030204" pitchFamily="34" charset="0"/>
                <a:ea typeface="Calibri" panose="020F0502020204030204" pitchFamily="34" charset="0"/>
                <a:cs typeface="Times New Roman" panose="02020603050405020304" pitchFamily="18" charset="0"/>
              </a:rPr>
              <a:t>, Père " (</a:t>
            </a:r>
            <a:r>
              <a:rPr lang="fr-FR" sz="2000" dirty="0" err="1">
                <a:effectLst/>
                <a:latin typeface="Calibri" panose="020F0502020204030204" pitchFamily="34" charset="0"/>
                <a:ea typeface="Calibri" panose="020F0502020204030204" pitchFamily="34" charset="0"/>
                <a:cs typeface="Times New Roman" panose="02020603050405020304" pitchFamily="18" charset="0"/>
              </a:rPr>
              <a:t>Rm</a:t>
            </a:r>
            <a:r>
              <a:rPr lang="fr-FR" sz="2000" dirty="0">
                <a:effectLst/>
                <a:latin typeface="Calibri" panose="020F0502020204030204" pitchFamily="34" charset="0"/>
                <a:ea typeface="Calibri" panose="020F0502020204030204" pitchFamily="34" charset="0"/>
                <a:cs typeface="Times New Roman" panose="02020603050405020304" pitchFamily="18" charset="0"/>
              </a:rPr>
              <a:t> 8, 15)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 elle nous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unit plus fermement au Christ </a:t>
            </a:r>
            <a:r>
              <a:rPr lang="fr-FR" sz="2000" dirty="0">
                <a:effectLst/>
                <a:latin typeface="Calibri" panose="020F0502020204030204" pitchFamily="34" charset="0"/>
                <a:ea typeface="Calibri" panose="020F0502020204030204" pitchFamily="34"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 elle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augmente en nous les dons de l’Esprit Saint </a:t>
            </a:r>
            <a:r>
              <a:rPr lang="fr-FR" sz="2000" dirty="0">
                <a:effectLst/>
                <a:latin typeface="Calibri" panose="020F0502020204030204" pitchFamily="34" charset="0"/>
                <a:ea typeface="Calibri" panose="020F0502020204030204" pitchFamily="34"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 elle rend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notre lien avec l’Église </a:t>
            </a:r>
            <a:r>
              <a:rPr lang="fr-FR" sz="2000" dirty="0">
                <a:effectLst/>
                <a:latin typeface="Calibri" panose="020F0502020204030204" pitchFamily="34" charset="0"/>
                <a:ea typeface="Calibri" panose="020F0502020204030204" pitchFamily="34" charset="0"/>
                <a:cs typeface="Times New Roman" panose="02020603050405020304" pitchFamily="18" charset="0"/>
              </a:rPr>
              <a:t>plus parfait (cf. LG 11)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 elle nous accorde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une force spéciale </a:t>
            </a:r>
            <a:r>
              <a:rPr lang="fr-FR" sz="2000" dirty="0">
                <a:effectLst/>
                <a:latin typeface="Calibri" panose="020F0502020204030204" pitchFamily="34" charset="0"/>
                <a:ea typeface="Calibri" panose="020F0502020204030204" pitchFamily="34" charset="0"/>
                <a:cs typeface="Times New Roman" panose="02020603050405020304" pitchFamily="18" charset="0"/>
              </a:rPr>
              <a:t>de l’Esprit Saint pour répandre et défendre la foi par la parole et par l’action en vrais témoins du Christ, pour confesser vaillamment le nom du Christ et pour ne jamais éprouver de la honte à l’égard de la croix (cf. DS 1319 ; LG 11 ; 12)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21052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C91240-B744-4009-A342-1ED85DA1C21E}"/>
              </a:ext>
            </a:extLst>
          </p:cNvPr>
          <p:cNvSpPr>
            <a:spLocks noGrp="1"/>
          </p:cNvSpPr>
          <p:nvPr>
            <p:ph type="title"/>
          </p:nvPr>
        </p:nvSpPr>
        <p:spPr/>
        <p:txBody>
          <a:bodyPr/>
          <a:lstStyle/>
          <a:p>
            <a:pPr algn="ctr"/>
            <a:r>
              <a:rPr lang="fr-FR" dirty="0"/>
              <a:t>EUCHARISTIE</a:t>
            </a:r>
          </a:p>
        </p:txBody>
      </p:sp>
      <p:sp>
        <p:nvSpPr>
          <p:cNvPr id="3" name="Espace réservé du contenu 2">
            <a:extLst>
              <a:ext uri="{FF2B5EF4-FFF2-40B4-BE49-F238E27FC236}">
                <a16:creationId xmlns:a16="http://schemas.microsoft.com/office/drawing/2014/main" id="{F5ACADEB-7FD7-44DF-B021-6877B78D08E0}"/>
              </a:ext>
            </a:extLst>
          </p:cNvPr>
          <p:cNvSpPr>
            <a:spLocks noGrp="1"/>
          </p:cNvSpPr>
          <p:nvPr>
            <p:ph idx="1"/>
          </p:nvPr>
        </p:nvSpPr>
        <p:spPr/>
        <p:txBody>
          <a:bodyPr/>
          <a:lstStyle/>
          <a:p>
            <a:pPr marL="342900" lvl="0" indent="-342900" algn="just">
              <a:lnSpc>
                <a:spcPct val="107000"/>
              </a:lnSpc>
              <a:buFont typeface="Calibri" panose="020F0502020204030204" pitchFamily="34" charset="0"/>
              <a:buChar char="-"/>
            </a:pPr>
            <a:r>
              <a:rPr lang="fr-FR" sz="2800" b="1" dirty="0">
                <a:effectLst/>
                <a:latin typeface="Calibri" panose="020F0502020204030204" pitchFamily="34" charset="0"/>
                <a:ea typeface="Calibri" panose="020F0502020204030204" pitchFamily="34" charset="0"/>
                <a:cs typeface="Times New Roman" panose="02020603050405020304" pitchFamily="18" charset="0"/>
              </a:rPr>
              <a:t>« Source et sommet de toute la vie chrétienne » (SC 47). </a:t>
            </a:r>
          </a:p>
          <a:p>
            <a:pPr marL="342900" lvl="0" indent="-342900" algn="just">
              <a:lnSpc>
                <a:spcPct val="107000"/>
              </a:lnSpc>
              <a:buFont typeface="Calibri" panose="020F050202020403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Accroît notre union au Christ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Nous sépare du péché (efface les péchés véniels)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Fait l’unité du Corps mystique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Engage envers les pauvres et au service de la mission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Nous fortifie pour notre route dans le saint voyage de la vie (viatique)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Donne la vie éternelle (cf. </a:t>
            </a:r>
            <a:r>
              <a:rPr lang="fr-FR" sz="2000" dirty="0" err="1">
                <a:effectLst/>
                <a:latin typeface="Calibri" panose="020F0502020204030204" pitchFamily="34" charset="0"/>
                <a:ea typeface="Calibri" panose="020F0502020204030204" pitchFamily="34" charset="0"/>
                <a:cs typeface="Times New Roman" panose="02020603050405020304" pitchFamily="18" charset="0"/>
              </a:rPr>
              <a:t>Jn</a:t>
            </a:r>
            <a:r>
              <a:rPr lang="fr-FR" sz="2000" dirty="0">
                <a:effectLst/>
                <a:latin typeface="Calibri" panose="020F0502020204030204" pitchFamily="34" charset="0"/>
                <a:ea typeface="Calibri" panose="020F0502020204030204" pitchFamily="34" charset="0"/>
                <a:cs typeface="Times New Roman" panose="02020603050405020304" pitchFamily="18" charset="0"/>
              </a:rPr>
              <a:t> 6)</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7160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1B8F9-30A2-4316-9117-10914922A008}"/>
              </a:ext>
            </a:extLst>
          </p:cNvPr>
          <p:cNvSpPr>
            <a:spLocks noGrp="1"/>
          </p:cNvSpPr>
          <p:nvPr>
            <p:ph type="title"/>
          </p:nvPr>
        </p:nvSpPr>
        <p:spPr/>
        <p:txBody>
          <a:bodyPr>
            <a:normAutofit/>
          </a:bodyPr>
          <a:lstStyle/>
          <a:p>
            <a:r>
              <a:rPr lang="fr-FR" sz="4000" dirty="0"/>
              <a:t>I- Les sacrements dans l’alliance</a:t>
            </a:r>
          </a:p>
        </p:txBody>
      </p:sp>
      <p:sp>
        <p:nvSpPr>
          <p:cNvPr id="3" name="Espace réservé du contenu 2">
            <a:extLst>
              <a:ext uri="{FF2B5EF4-FFF2-40B4-BE49-F238E27FC236}">
                <a16:creationId xmlns:a16="http://schemas.microsoft.com/office/drawing/2014/main" id="{F02F9EC6-684C-4672-B836-6E9D9B2D86D7}"/>
              </a:ext>
            </a:extLst>
          </p:cNvPr>
          <p:cNvSpPr>
            <a:spLocks noGrp="1"/>
          </p:cNvSpPr>
          <p:nvPr>
            <p:ph idx="1"/>
          </p:nvPr>
        </p:nvSpPr>
        <p:spPr/>
        <p:txBody>
          <a:bodyPr>
            <a:noAutofit/>
          </a:bodyPr>
          <a:lstStyle/>
          <a:p>
            <a:r>
              <a:rPr lang="fr-FR" sz="2800" dirty="0"/>
              <a:t>1- Création et Rédemption</a:t>
            </a:r>
          </a:p>
          <a:p>
            <a:r>
              <a:rPr lang="fr-FR" sz="2800" dirty="0"/>
              <a:t>2- L’Eglise Sacrement du Christ</a:t>
            </a:r>
          </a:p>
          <a:p>
            <a:r>
              <a:rPr lang="fr-FR" sz="2800" dirty="0"/>
              <a:t>3- Sacrements de la foi</a:t>
            </a:r>
          </a:p>
          <a:p>
            <a:r>
              <a:rPr lang="fr-FR" sz="2800" dirty="0"/>
              <a:t>4- Sacrements du salut</a:t>
            </a:r>
          </a:p>
          <a:p>
            <a:r>
              <a:rPr lang="fr-FR" sz="2800" dirty="0"/>
              <a:t>5- Grâce créée et grâce incréée</a:t>
            </a:r>
          </a:p>
          <a:p>
            <a:r>
              <a:rPr lang="fr-FR" sz="2800" dirty="0"/>
              <a:t>6- dimension organique des sacrements</a:t>
            </a:r>
          </a:p>
        </p:txBody>
      </p:sp>
    </p:spTree>
    <p:extLst>
      <p:ext uri="{BB962C8B-B14F-4D97-AF65-F5344CB8AC3E}">
        <p14:creationId xmlns:p14="http://schemas.microsoft.com/office/powerpoint/2010/main" val="70646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21DD45-E595-46CD-8737-A57D92519FA1}"/>
              </a:ext>
            </a:extLst>
          </p:cNvPr>
          <p:cNvSpPr>
            <a:spLocks noGrp="1"/>
          </p:cNvSpPr>
          <p:nvPr>
            <p:ph type="title"/>
          </p:nvPr>
        </p:nvSpPr>
        <p:spPr/>
        <p:txBody>
          <a:bodyPr/>
          <a:lstStyle/>
          <a:p>
            <a:r>
              <a:rPr lang="fr-FR" dirty="0"/>
              <a:t>1- création et rédemption</a:t>
            </a:r>
          </a:p>
        </p:txBody>
      </p:sp>
      <p:sp>
        <p:nvSpPr>
          <p:cNvPr id="3" name="Espace réservé du contenu 2">
            <a:extLst>
              <a:ext uri="{FF2B5EF4-FFF2-40B4-BE49-F238E27FC236}">
                <a16:creationId xmlns:a16="http://schemas.microsoft.com/office/drawing/2014/main" id="{0459D8B3-48C6-4A7D-AAAA-FAF92F7F70E6}"/>
              </a:ext>
            </a:extLst>
          </p:cNvPr>
          <p:cNvSpPr>
            <a:spLocks noGrp="1"/>
          </p:cNvSpPr>
          <p:nvPr>
            <p:ph idx="1"/>
          </p:nvPr>
        </p:nvSpPr>
        <p:spPr/>
        <p:txBody>
          <a:bodyPr>
            <a:normAutofit/>
          </a:bodyPr>
          <a:lstStyle/>
          <a:p>
            <a:r>
              <a:rPr lang="fr-FR" sz="4000" i="1" dirty="0">
                <a:effectLst/>
                <a:latin typeface="Calibri" panose="020F0502020204030204" pitchFamily="34" charset="0"/>
                <a:ea typeface="Calibri" panose="020F0502020204030204" pitchFamily="34" charset="0"/>
                <a:cs typeface="Times New Roman" panose="02020603050405020304" pitchFamily="18" charset="0"/>
              </a:rPr>
              <a:t>« Le sang de l’alliance nouvelle et éternelle qui sera versée pour vous et pour la multitude en rémission des péchés ».</a:t>
            </a:r>
            <a:endParaRPr lang="fr-FR" sz="4000" dirty="0"/>
          </a:p>
        </p:txBody>
      </p:sp>
    </p:spTree>
    <p:extLst>
      <p:ext uri="{BB962C8B-B14F-4D97-AF65-F5344CB8AC3E}">
        <p14:creationId xmlns:p14="http://schemas.microsoft.com/office/powerpoint/2010/main" val="923065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F8F50F-8128-44D6-9F32-C00F62272A7D}"/>
              </a:ext>
            </a:extLst>
          </p:cNvPr>
          <p:cNvSpPr>
            <a:spLocks noGrp="1"/>
          </p:cNvSpPr>
          <p:nvPr>
            <p:ph type="title"/>
          </p:nvPr>
        </p:nvSpPr>
        <p:spPr/>
        <p:txBody>
          <a:bodyPr/>
          <a:lstStyle/>
          <a:p>
            <a:r>
              <a:rPr lang="fr-FR" dirty="0"/>
              <a:t>2- L'Eglise sacrement du christ</a:t>
            </a:r>
          </a:p>
        </p:txBody>
      </p:sp>
      <p:sp>
        <p:nvSpPr>
          <p:cNvPr id="3" name="Espace réservé du contenu 2">
            <a:extLst>
              <a:ext uri="{FF2B5EF4-FFF2-40B4-BE49-F238E27FC236}">
                <a16:creationId xmlns:a16="http://schemas.microsoft.com/office/drawing/2014/main" id="{A271C87B-56F6-4AFC-854A-9748F151B146}"/>
              </a:ext>
            </a:extLst>
          </p:cNvPr>
          <p:cNvSpPr>
            <a:spLocks noGrp="1"/>
          </p:cNvSpPr>
          <p:nvPr>
            <p:ph idx="1"/>
          </p:nvPr>
        </p:nvSpPr>
        <p:spPr/>
        <p:txBody>
          <a:bodyPr>
            <a:normAutofit lnSpcReduction="10000"/>
          </a:bodyPr>
          <a:lstStyle/>
          <a:p>
            <a:r>
              <a:rPr lang="fr-FR" dirty="0"/>
              <a:t>- </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i="1" dirty="0">
                <a:effectLst/>
                <a:latin typeface="Calibri" panose="020F0502020204030204" pitchFamily="34" charset="0"/>
                <a:ea typeface="Calibri" panose="020F0502020204030204" pitchFamily="34" charset="0"/>
                <a:cs typeface="Times New Roman" panose="02020603050405020304" pitchFamily="18" charset="0"/>
              </a:rPr>
              <a:t>« </a:t>
            </a:r>
            <a:r>
              <a:rPr lang="fr-FR" sz="2000" b="1" i="1" dirty="0">
                <a:effectLst/>
                <a:latin typeface="Calibri" panose="020F0502020204030204" pitchFamily="34" charset="0"/>
                <a:ea typeface="Calibri" panose="020F0502020204030204" pitchFamily="34" charset="0"/>
                <a:cs typeface="Times New Roman" panose="02020603050405020304" pitchFamily="18" charset="0"/>
              </a:rPr>
              <a:t>Le Christ </a:t>
            </a:r>
            <a:r>
              <a:rPr lang="fr-FR" sz="2000" i="1" dirty="0">
                <a:effectLst/>
                <a:latin typeface="Calibri" panose="020F0502020204030204" pitchFamily="34" charset="0"/>
                <a:ea typeface="Calibri" panose="020F0502020204030204" pitchFamily="34" charset="0"/>
                <a:cs typeface="Times New Roman" panose="02020603050405020304" pitchFamily="18" charset="0"/>
              </a:rPr>
              <a:t>est la lumière des peuples (…) répandre sur tous les hommes la clarté du Christ qui resplendit sur le visage de l’Eglise. </a:t>
            </a:r>
            <a:r>
              <a:rPr lang="fr-FR" sz="2000" b="1" i="1" dirty="0">
                <a:effectLst/>
                <a:latin typeface="Calibri" panose="020F0502020204030204" pitchFamily="34" charset="0"/>
                <a:ea typeface="Calibri" panose="020F0502020204030204" pitchFamily="34" charset="0"/>
                <a:cs typeface="Times New Roman" panose="02020603050405020304" pitchFamily="18" charset="0"/>
              </a:rPr>
              <a:t>L’Eglise</a:t>
            </a:r>
            <a:r>
              <a:rPr lang="fr-FR" sz="2000" i="1" dirty="0">
                <a:effectLst/>
                <a:latin typeface="Calibri" panose="020F0502020204030204" pitchFamily="34" charset="0"/>
                <a:ea typeface="Calibri" panose="020F0502020204030204" pitchFamily="34" charset="0"/>
                <a:cs typeface="Times New Roman" panose="02020603050405020304" pitchFamily="18" charset="0"/>
              </a:rPr>
              <a:t> étant, dans le Christ, en quelque sorte, le</a:t>
            </a:r>
            <a:r>
              <a:rPr lang="fr-FR" sz="2000" b="1" i="1" dirty="0">
                <a:effectLst/>
                <a:latin typeface="Calibri" panose="020F0502020204030204" pitchFamily="34" charset="0"/>
                <a:ea typeface="Calibri" panose="020F0502020204030204" pitchFamily="34" charset="0"/>
                <a:cs typeface="Times New Roman" panose="02020603050405020304" pitchFamily="18" charset="0"/>
              </a:rPr>
              <a:t> Sacrement</a:t>
            </a:r>
            <a:r>
              <a:rPr lang="fr-FR" sz="2000" i="1" dirty="0">
                <a:effectLst/>
                <a:latin typeface="Calibri" panose="020F0502020204030204" pitchFamily="34" charset="0"/>
                <a:ea typeface="Calibri" panose="020F0502020204030204" pitchFamily="34" charset="0"/>
                <a:cs typeface="Times New Roman" panose="02020603050405020304" pitchFamily="18" charset="0"/>
              </a:rPr>
              <a:t>, c’est-à-dire à la fois le </a:t>
            </a:r>
            <a:r>
              <a:rPr lang="fr-FR" sz="2000" b="1" i="1" dirty="0">
                <a:effectLst/>
                <a:latin typeface="Calibri" panose="020F0502020204030204" pitchFamily="34" charset="0"/>
                <a:ea typeface="Calibri" panose="020F0502020204030204" pitchFamily="34" charset="0"/>
                <a:cs typeface="Times New Roman" panose="02020603050405020304" pitchFamily="18" charset="0"/>
              </a:rPr>
              <a:t>signe et le moyen</a:t>
            </a:r>
            <a:r>
              <a:rPr lang="fr-FR" sz="2000" i="1" dirty="0">
                <a:effectLst/>
                <a:latin typeface="Calibri" panose="020F0502020204030204" pitchFamily="34" charset="0"/>
                <a:ea typeface="Calibri" panose="020F0502020204030204" pitchFamily="34" charset="0"/>
                <a:cs typeface="Times New Roman" panose="02020603050405020304" pitchFamily="18" charset="0"/>
              </a:rPr>
              <a:t> </a:t>
            </a:r>
            <a:r>
              <a:rPr lang="fr-FR" sz="2000" b="1" i="1" dirty="0">
                <a:effectLst/>
                <a:latin typeface="Calibri" panose="020F0502020204030204" pitchFamily="34" charset="0"/>
                <a:ea typeface="Calibri" panose="020F0502020204030204" pitchFamily="34" charset="0"/>
                <a:cs typeface="Times New Roman" panose="02020603050405020304" pitchFamily="18" charset="0"/>
              </a:rPr>
              <a:t>de l’union intime avec Dieu et de l’unité de tout le genre humain</a:t>
            </a:r>
            <a:r>
              <a:rPr lang="fr-FR" sz="2000" i="1" dirty="0">
                <a:effectLst/>
                <a:latin typeface="Calibri" panose="020F0502020204030204" pitchFamily="34" charset="0"/>
                <a:ea typeface="Calibri" panose="020F0502020204030204" pitchFamily="34" charset="0"/>
                <a:cs typeface="Times New Roman" panose="02020603050405020304" pitchFamily="18" charset="0"/>
              </a:rPr>
              <a:t> »</a:t>
            </a:r>
            <a:r>
              <a:rPr lang="fr-FR" sz="2000" dirty="0">
                <a:effectLst/>
                <a:latin typeface="Calibri" panose="020F0502020204030204" pitchFamily="34" charset="0"/>
                <a:ea typeface="Calibri" panose="020F0502020204030204" pitchFamily="34" charset="0"/>
                <a:cs typeface="Times New Roman" panose="02020603050405020304" pitchFamily="18" charset="0"/>
              </a:rPr>
              <a:t> (LG 1). </a:t>
            </a:r>
          </a:p>
          <a:p>
            <a:pPr marL="450215" algn="just">
              <a:lnSpc>
                <a:spcPct val="107000"/>
              </a:lnSpc>
              <a:spcAft>
                <a:spcPts val="800"/>
              </a:spcAft>
            </a:pPr>
            <a:r>
              <a:rPr lang="fr-FR" dirty="0">
                <a:latin typeface="Calibri" panose="020F0502020204030204" pitchFamily="34" charset="0"/>
                <a:cs typeface="Times New Roman" panose="02020603050405020304" pitchFamily="18" charset="0"/>
              </a:rPr>
              <a:t>- </a:t>
            </a:r>
            <a:r>
              <a:rPr lang="fr-FR" sz="2000" dirty="0">
                <a:effectLst/>
                <a:latin typeface="Calibri" panose="020F0502020204030204" pitchFamily="34" charset="0"/>
                <a:ea typeface="Calibri" panose="020F0502020204030204" pitchFamily="34" charset="0"/>
                <a:cs typeface="Times New Roman" panose="02020603050405020304" pitchFamily="18" charset="0"/>
              </a:rPr>
              <a:t>Les sacrements sont « de l’Eglise » en ce double sens qu’ils sont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 par elle » </a:t>
            </a:r>
            <a:r>
              <a:rPr lang="fr-FR" sz="2000" dirty="0">
                <a:effectLst/>
                <a:latin typeface="Calibri" panose="020F0502020204030204" pitchFamily="34" charset="0"/>
                <a:ea typeface="Calibri" panose="020F0502020204030204" pitchFamily="34" charset="0"/>
                <a:cs typeface="Times New Roman" panose="02020603050405020304" pitchFamily="18" charset="0"/>
              </a:rPr>
              <a:t>et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 pour elle </a:t>
            </a:r>
            <a:r>
              <a:rPr lang="fr-FR" sz="2000" dirty="0">
                <a:effectLst/>
                <a:latin typeface="Calibri" panose="020F0502020204030204" pitchFamily="34" charset="0"/>
                <a:ea typeface="Calibri" panose="020F0502020204030204" pitchFamily="34" charset="0"/>
                <a:cs typeface="Times New Roman" panose="02020603050405020304" pitchFamily="18" charset="0"/>
              </a:rPr>
              <a:t>». Ils sont « </a:t>
            </a:r>
            <a:r>
              <a:rPr lang="fr-FR" sz="2000" u="sng" dirty="0">
                <a:effectLst/>
                <a:latin typeface="Calibri" panose="020F0502020204030204" pitchFamily="34" charset="0"/>
                <a:ea typeface="Calibri" panose="020F0502020204030204" pitchFamily="34" charset="0"/>
                <a:cs typeface="Times New Roman" panose="02020603050405020304" pitchFamily="18" charset="0"/>
              </a:rPr>
              <a:t>par l’Eglise </a:t>
            </a:r>
            <a:r>
              <a:rPr lang="fr-FR" sz="2000" dirty="0">
                <a:effectLst/>
                <a:latin typeface="Calibri" panose="020F0502020204030204" pitchFamily="34" charset="0"/>
                <a:ea typeface="Calibri" panose="020F0502020204030204" pitchFamily="34" charset="0"/>
                <a:cs typeface="Times New Roman" panose="02020603050405020304" pitchFamily="18" charset="0"/>
              </a:rPr>
              <a:t>» car celle-ci est le sacrement de l’action du Christ opérant en elle grâce à la mission de l’Esprit Saint. Et ils sont « </a:t>
            </a:r>
            <a:r>
              <a:rPr lang="fr-FR" sz="2000" u="sng" dirty="0">
                <a:effectLst/>
                <a:latin typeface="Calibri" panose="020F0502020204030204" pitchFamily="34" charset="0"/>
                <a:ea typeface="Calibri" panose="020F0502020204030204" pitchFamily="34" charset="0"/>
                <a:cs typeface="Times New Roman" panose="02020603050405020304" pitchFamily="18" charset="0"/>
              </a:rPr>
              <a:t>pour l’Eglise </a:t>
            </a:r>
            <a:r>
              <a:rPr lang="fr-FR" sz="2000" dirty="0">
                <a:effectLst/>
                <a:latin typeface="Calibri" panose="020F0502020204030204" pitchFamily="34" charset="0"/>
                <a:ea typeface="Calibri" panose="020F0502020204030204" pitchFamily="34" charset="0"/>
                <a:cs typeface="Times New Roman" panose="02020603050405020304" pitchFamily="18" charset="0"/>
              </a:rPr>
              <a:t>», ils sont ces « sacrements qui font l’Eglise », puisqu’ils manifestent et communiquent aux hommes, surtout dans l’Eucharistie, le mystère de la communion du Dieu Amour, Un en trois Personnes. CEC 118.</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229863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62F9D-A12D-4BC2-95D0-B7329D763DDB}"/>
              </a:ext>
            </a:extLst>
          </p:cNvPr>
          <p:cNvSpPr>
            <a:spLocks noGrp="1"/>
          </p:cNvSpPr>
          <p:nvPr>
            <p:ph type="title"/>
          </p:nvPr>
        </p:nvSpPr>
        <p:spPr/>
        <p:txBody>
          <a:bodyPr/>
          <a:lstStyle/>
          <a:p>
            <a:pPr algn="ctr"/>
            <a:r>
              <a:rPr lang="fr-FR" dirty="0"/>
              <a:t>Le prêtre serviteur de et dans l’Eglise</a:t>
            </a:r>
            <a:br>
              <a:rPr lang="fr-FR" dirty="0"/>
            </a:br>
            <a:r>
              <a:rPr lang="fr-FR" dirty="0"/>
              <a:t>« inter flora des grâces divines »</a:t>
            </a:r>
          </a:p>
        </p:txBody>
      </p:sp>
      <p:sp>
        <p:nvSpPr>
          <p:cNvPr id="3" name="Espace réservé du contenu 2">
            <a:extLst>
              <a:ext uri="{FF2B5EF4-FFF2-40B4-BE49-F238E27FC236}">
                <a16:creationId xmlns:a16="http://schemas.microsoft.com/office/drawing/2014/main" id="{9693B828-A733-4938-9216-46A6415A3F1B}"/>
              </a:ext>
            </a:extLst>
          </p:cNvPr>
          <p:cNvSpPr>
            <a:spLocks noGrp="1"/>
          </p:cNvSpPr>
          <p:nvPr>
            <p:ph idx="1"/>
          </p:nvPr>
        </p:nvSpPr>
        <p:spPr/>
        <p:txBody>
          <a:bodyPr/>
          <a:lstStyle/>
          <a:p>
            <a:pPr marL="540385" algn="just">
              <a:lnSpc>
                <a:spcPct val="107000"/>
              </a:lnSpc>
              <a:spcAft>
                <a:spcPts val="800"/>
              </a:spcAft>
            </a:pPr>
            <a:r>
              <a:rPr lang="fr-FR" sz="2400" i="1" dirty="0">
                <a:effectLst/>
                <a:latin typeface="Calibri" panose="020F0502020204030204" pitchFamily="34" charset="0"/>
                <a:ea typeface="Calibri" panose="020F0502020204030204" pitchFamily="34" charset="0"/>
                <a:cs typeface="Times New Roman" panose="02020603050405020304" pitchFamily="18" charset="0"/>
              </a:rPr>
              <a:t>Le </a:t>
            </a:r>
            <a:r>
              <a:rPr lang="fr-FR" sz="2400" b="1" i="1" dirty="0">
                <a:effectLst/>
                <a:latin typeface="Calibri" panose="020F0502020204030204" pitchFamily="34" charset="0"/>
                <a:ea typeface="Calibri" panose="020F0502020204030204" pitchFamily="34" charset="0"/>
                <a:cs typeface="Times New Roman" panose="02020603050405020304" pitchFamily="18" charset="0"/>
              </a:rPr>
              <a:t>ministère ordonné</a:t>
            </a:r>
            <a:r>
              <a:rPr lang="fr-FR" sz="2400" i="1" dirty="0">
                <a:effectLst/>
                <a:latin typeface="Calibri" panose="020F0502020204030204" pitchFamily="34" charset="0"/>
                <a:ea typeface="Calibri" panose="020F0502020204030204" pitchFamily="34" charset="0"/>
                <a:cs typeface="Times New Roman" panose="02020603050405020304" pitchFamily="18" charset="0"/>
              </a:rPr>
              <a:t> ou </a:t>
            </a:r>
            <a:r>
              <a:rPr lang="fr-FR" sz="2400" b="1" i="1" dirty="0">
                <a:effectLst/>
                <a:latin typeface="Calibri" panose="020F0502020204030204" pitchFamily="34" charset="0"/>
                <a:ea typeface="Calibri" panose="020F0502020204030204" pitchFamily="34" charset="0"/>
                <a:cs typeface="Times New Roman" panose="02020603050405020304" pitchFamily="18" charset="0"/>
              </a:rPr>
              <a:t>sacerdoce ministériel</a:t>
            </a:r>
            <a:r>
              <a:rPr lang="fr-FR" sz="2400" i="1" dirty="0">
                <a:effectLst/>
                <a:latin typeface="Calibri" panose="020F0502020204030204" pitchFamily="34" charset="0"/>
                <a:ea typeface="Calibri" panose="020F0502020204030204" pitchFamily="34" charset="0"/>
                <a:cs typeface="Times New Roman" panose="02020603050405020304" pitchFamily="18" charset="0"/>
              </a:rPr>
              <a:t> est au service du </a:t>
            </a:r>
            <a:r>
              <a:rPr lang="fr-FR" sz="2400" b="1" i="1" dirty="0">
                <a:effectLst/>
                <a:latin typeface="Calibri" panose="020F0502020204030204" pitchFamily="34" charset="0"/>
                <a:ea typeface="Calibri" panose="020F0502020204030204" pitchFamily="34" charset="0"/>
                <a:cs typeface="Times New Roman" panose="02020603050405020304" pitchFamily="18" charset="0"/>
              </a:rPr>
              <a:t>sacerdoce baptismal</a:t>
            </a:r>
            <a:r>
              <a:rPr lang="fr-FR" sz="2400" i="1" dirty="0">
                <a:effectLst/>
                <a:latin typeface="Calibri" panose="020F0502020204030204" pitchFamily="34" charset="0"/>
                <a:ea typeface="Calibri" panose="020F0502020204030204" pitchFamily="34" charset="0"/>
                <a:cs typeface="Times New Roman" panose="02020603050405020304" pitchFamily="18" charset="0"/>
              </a:rPr>
              <a:t>. Il garanti que, dans les sacrements, c’est bien le Christ qui agit par l’Esprit saint pour l’Eglise. </a:t>
            </a:r>
            <a:r>
              <a:rPr lang="fr-FR" sz="2400" i="1" u="sng" dirty="0">
                <a:effectLst/>
                <a:latin typeface="Calibri" panose="020F0502020204030204" pitchFamily="34" charset="0"/>
                <a:ea typeface="Calibri" panose="020F0502020204030204" pitchFamily="34" charset="0"/>
                <a:cs typeface="Times New Roman" panose="02020603050405020304" pitchFamily="18" charset="0"/>
              </a:rPr>
              <a:t>La mission de salut confiée par le Père à son Fils incarné est confiée aux apôtres et par eux à leurs successeurs : ils reçoivent l’Esprit de Jésus pour agir en son nom et en sa personne.</a:t>
            </a:r>
            <a:r>
              <a:rPr lang="fr-FR" sz="2400" i="1" dirty="0">
                <a:effectLst/>
                <a:latin typeface="Calibri" panose="020F0502020204030204" pitchFamily="34" charset="0"/>
                <a:ea typeface="Calibri" panose="020F0502020204030204" pitchFamily="34" charset="0"/>
                <a:cs typeface="Times New Roman" panose="02020603050405020304" pitchFamily="18" charset="0"/>
              </a:rPr>
              <a:t> Ainsi, le ministre ordonné est le </a:t>
            </a:r>
            <a:r>
              <a:rPr lang="fr-FR" sz="2400" i="1" u="sng" dirty="0">
                <a:effectLst/>
                <a:latin typeface="Calibri" panose="020F0502020204030204" pitchFamily="34" charset="0"/>
                <a:ea typeface="Calibri" panose="020F0502020204030204" pitchFamily="34" charset="0"/>
                <a:cs typeface="Times New Roman" panose="02020603050405020304" pitchFamily="18" charset="0"/>
              </a:rPr>
              <a:t>lien sacramentel qui relie l’action liturgique à ce qu’ont dit et fait les apôtres, et, par eux, à ce qu’a dit et fait le Christ,</a:t>
            </a:r>
            <a:r>
              <a:rPr lang="fr-FR" sz="2400" i="1" dirty="0">
                <a:effectLst/>
                <a:latin typeface="Calibri" panose="020F0502020204030204" pitchFamily="34" charset="0"/>
                <a:ea typeface="Calibri" panose="020F0502020204030204" pitchFamily="34" charset="0"/>
                <a:cs typeface="Times New Roman" panose="02020603050405020304" pitchFamily="18" charset="0"/>
              </a:rPr>
              <a:t> source et fondement des sacrements. </a:t>
            </a:r>
            <a:r>
              <a:rPr lang="fr-FR" sz="2400" dirty="0">
                <a:effectLst/>
                <a:latin typeface="Calibri" panose="020F0502020204030204" pitchFamily="34" charset="0"/>
                <a:ea typeface="Calibri" panose="020F0502020204030204" pitchFamily="34" charset="0"/>
                <a:cs typeface="Times New Roman" panose="02020603050405020304" pitchFamily="18" charset="0"/>
              </a:rPr>
              <a:t>(CEC 1120)</a:t>
            </a:r>
          </a:p>
          <a:p>
            <a:endParaRPr lang="fr-FR" dirty="0"/>
          </a:p>
        </p:txBody>
      </p:sp>
    </p:spTree>
    <p:extLst>
      <p:ext uri="{BB962C8B-B14F-4D97-AF65-F5344CB8AC3E}">
        <p14:creationId xmlns:p14="http://schemas.microsoft.com/office/powerpoint/2010/main" val="1738444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6F82EE-8478-4904-9E40-5DA3B181DE76}"/>
              </a:ext>
            </a:extLst>
          </p:cNvPr>
          <p:cNvSpPr>
            <a:spLocks noGrp="1"/>
          </p:cNvSpPr>
          <p:nvPr>
            <p:ph type="title"/>
          </p:nvPr>
        </p:nvSpPr>
        <p:spPr/>
        <p:txBody>
          <a:bodyPr/>
          <a:lstStyle/>
          <a:p>
            <a:r>
              <a:rPr lang="fr-FR" dirty="0"/>
              <a:t>3- sacrement de la foi</a:t>
            </a:r>
          </a:p>
        </p:txBody>
      </p:sp>
      <p:sp>
        <p:nvSpPr>
          <p:cNvPr id="3" name="Espace réservé du contenu 2">
            <a:extLst>
              <a:ext uri="{FF2B5EF4-FFF2-40B4-BE49-F238E27FC236}">
                <a16:creationId xmlns:a16="http://schemas.microsoft.com/office/drawing/2014/main" id="{229A3EE7-A5FA-4B16-9F20-52428FE4F105}"/>
              </a:ext>
            </a:extLst>
          </p:cNvPr>
          <p:cNvSpPr>
            <a:spLocks noGrp="1"/>
          </p:cNvSpPr>
          <p:nvPr>
            <p:ph idx="1"/>
          </p:nvPr>
        </p:nvSpPr>
        <p:spPr/>
        <p:txBody>
          <a:bodyPr>
            <a:normAutofit fontScale="92500" lnSpcReduction="10000"/>
          </a:bodyPr>
          <a:lstStyle/>
          <a:p>
            <a:pPr marL="540385" algn="just">
              <a:lnSpc>
                <a:spcPct val="107000"/>
              </a:lnSpc>
              <a:spcAft>
                <a:spcPts val="800"/>
              </a:spcAft>
            </a:pPr>
            <a:r>
              <a:rPr lang="fr-FR" sz="2400" b="1" dirty="0">
                <a:effectLst/>
                <a:latin typeface="Calibri" panose="020F0502020204030204" pitchFamily="34" charset="0"/>
                <a:ea typeface="Calibri" panose="020F0502020204030204" pitchFamily="34" charset="0"/>
                <a:cs typeface="Times New Roman" panose="02020603050405020304" pitchFamily="18" charset="0"/>
              </a:rPr>
              <a:t>L</a:t>
            </a:r>
            <a:r>
              <a:rPr lang="fr-FR" sz="2000" b="1" dirty="0">
                <a:effectLst/>
                <a:latin typeface="Calibri" panose="020F0502020204030204" pitchFamily="34" charset="0"/>
                <a:ea typeface="Calibri" panose="020F0502020204030204" pitchFamily="34" charset="0"/>
                <a:cs typeface="Times New Roman" panose="02020603050405020304" pitchFamily="18" charset="0"/>
              </a:rPr>
              <a:t>es sacrements ont pour fin de </a:t>
            </a:r>
            <a:r>
              <a:rPr lang="fr-FR" sz="2000" b="1" u="sng" dirty="0">
                <a:effectLst/>
                <a:latin typeface="Calibri" panose="020F0502020204030204" pitchFamily="34" charset="0"/>
                <a:ea typeface="Calibri" panose="020F0502020204030204" pitchFamily="34" charset="0"/>
                <a:cs typeface="Times New Roman" panose="02020603050405020304" pitchFamily="18" charset="0"/>
              </a:rPr>
              <a:t>sanctifier les hommes,</a:t>
            </a:r>
            <a:r>
              <a:rPr lang="fr-FR" sz="2000" b="1" dirty="0">
                <a:effectLst/>
                <a:latin typeface="Calibri" panose="020F0502020204030204" pitchFamily="34" charset="0"/>
                <a:ea typeface="Calibri" panose="020F0502020204030204" pitchFamily="34" charset="0"/>
                <a:cs typeface="Times New Roman" panose="02020603050405020304" pitchFamily="18" charset="0"/>
              </a:rPr>
              <a:t> </a:t>
            </a:r>
            <a:r>
              <a:rPr lang="fr-FR" sz="2000" dirty="0">
                <a:effectLst/>
                <a:latin typeface="Calibri" panose="020F0502020204030204" pitchFamily="34" charset="0"/>
                <a:ea typeface="Calibri" panose="020F0502020204030204" pitchFamily="34" charset="0"/>
                <a:cs typeface="Times New Roman" panose="02020603050405020304" pitchFamily="18" charset="0"/>
              </a:rPr>
              <a:t>(diffuser en nous le don de son Esprit)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540385" algn="just">
              <a:lnSpc>
                <a:spcPct val="107000"/>
              </a:lnSpc>
              <a:spcAft>
                <a:spcPts val="800"/>
              </a:spcAft>
            </a:pPr>
            <a:r>
              <a:rPr lang="fr-FR" sz="2000" b="1" u="sng" dirty="0">
                <a:effectLst/>
                <a:latin typeface="Calibri" panose="020F0502020204030204" pitchFamily="34" charset="0"/>
                <a:ea typeface="Calibri" panose="020F0502020204030204" pitchFamily="34" charset="0"/>
                <a:cs typeface="Times New Roman" panose="02020603050405020304" pitchFamily="18" charset="0"/>
              </a:rPr>
              <a:t>d’édifier le Corps du Christ</a:t>
            </a:r>
            <a:r>
              <a:rPr lang="fr-FR" sz="2000" b="1" dirty="0">
                <a:effectLst/>
                <a:latin typeface="Calibri" panose="020F0502020204030204" pitchFamily="34" charset="0"/>
                <a:ea typeface="Calibri" panose="020F0502020204030204" pitchFamily="34" charset="0"/>
                <a:cs typeface="Times New Roman" panose="02020603050405020304" pitchFamily="18" charset="0"/>
              </a:rPr>
              <a:t>, </a:t>
            </a:r>
            <a:r>
              <a:rPr lang="fr-FR" sz="2000" dirty="0">
                <a:effectLst/>
                <a:latin typeface="Calibri" panose="020F0502020204030204" pitchFamily="34" charset="0"/>
                <a:ea typeface="Calibri" panose="020F0502020204030204" pitchFamily="34" charset="0"/>
                <a:cs typeface="Times New Roman" panose="02020603050405020304" pitchFamily="18" charset="0"/>
              </a:rPr>
              <a:t>(réaliser la communion entre nous, dans le Christ)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540385" algn="just">
              <a:lnSpc>
                <a:spcPct val="107000"/>
              </a:lnSpc>
              <a:spcAft>
                <a:spcPts val="8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enfin de </a:t>
            </a:r>
            <a:r>
              <a:rPr lang="fr-FR" sz="2000" b="1" u="sng" dirty="0">
                <a:effectLst/>
                <a:latin typeface="Calibri" panose="020F0502020204030204" pitchFamily="34" charset="0"/>
                <a:ea typeface="Calibri" panose="020F0502020204030204" pitchFamily="34" charset="0"/>
                <a:cs typeface="Times New Roman" panose="02020603050405020304" pitchFamily="18" charset="0"/>
              </a:rPr>
              <a:t>rendre le culte à Dieu</a:t>
            </a:r>
            <a:r>
              <a:rPr lang="fr-FR" sz="2000" b="1" dirty="0">
                <a:effectLst/>
                <a:latin typeface="Calibri" panose="020F0502020204030204" pitchFamily="34" charset="0"/>
                <a:ea typeface="Calibri" panose="020F0502020204030204" pitchFamily="34" charset="0"/>
                <a:cs typeface="Times New Roman" panose="02020603050405020304" pitchFamily="18" charset="0"/>
              </a:rPr>
              <a:t> ; </a:t>
            </a:r>
            <a:r>
              <a:rPr lang="fr-FR" sz="2000" dirty="0">
                <a:effectLst/>
                <a:latin typeface="Calibri" panose="020F0502020204030204" pitchFamily="34" charset="0"/>
                <a:ea typeface="Calibri" panose="020F0502020204030204" pitchFamily="34" charset="0"/>
                <a:cs typeface="Times New Roman" panose="02020603050405020304" pitchFamily="18" charset="0"/>
              </a:rPr>
              <a:t>(action liturgique)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540385" algn="just">
              <a:lnSpc>
                <a:spcPct val="107000"/>
              </a:lnSpc>
              <a:spcAft>
                <a:spcPts val="8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mais à titre de signes, ils ont aussi un </a:t>
            </a:r>
            <a:r>
              <a:rPr lang="fr-FR" sz="2000" b="1" i="1" dirty="0">
                <a:effectLst/>
                <a:latin typeface="Calibri" panose="020F0502020204030204" pitchFamily="34" charset="0"/>
                <a:ea typeface="Calibri" panose="020F0502020204030204" pitchFamily="34" charset="0"/>
                <a:cs typeface="Times New Roman" panose="02020603050405020304" pitchFamily="18" charset="0"/>
              </a:rPr>
              <a:t>rôle d’enseignement.</a:t>
            </a:r>
            <a:r>
              <a:rPr lang="fr-FR" sz="20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540385" algn="just">
              <a:lnSpc>
                <a:spcPct val="107000"/>
              </a:lnSpc>
              <a:spcAft>
                <a:spcPts val="8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Non seulement ils </a:t>
            </a:r>
            <a:r>
              <a:rPr lang="fr-FR" sz="2000" b="1" u="sng" dirty="0">
                <a:effectLst/>
                <a:latin typeface="Calibri" panose="020F0502020204030204" pitchFamily="34" charset="0"/>
                <a:ea typeface="Calibri" panose="020F0502020204030204" pitchFamily="34" charset="0"/>
                <a:cs typeface="Times New Roman" panose="02020603050405020304" pitchFamily="18" charset="0"/>
              </a:rPr>
              <a:t>supposent la foi,</a:t>
            </a:r>
            <a:r>
              <a:rPr lang="fr-FR" sz="2000" b="1" dirty="0">
                <a:effectLst/>
                <a:latin typeface="Calibri" panose="020F0502020204030204" pitchFamily="34" charset="0"/>
                <a:ea typeface="Calibri" panose="020F0502020204030204" pitchFamily="34" charset="0"/>
                <a:cs typeface="Times New Roman" panose="02020603050405020304" pitchFamily="18" charset="0"/>
              </a:rPr>
              <a:t> mais encore, par les paroles et par les choses, </a:t>
            </a:r>
            <a:r>
              <a:rPr lang="fr-FR" sz="2000" b="1" u="sng" dirty="0">
                <a:effectLst/>
                <a:latin typeface="Calibri" panose="020F0502020204030204" pitchFamily="34" charset="0"/>
                <a:ea typeface="Calibri" panose="020F0502020204030204" pitchFamily="34" charset="0"/>
                <a:cs typeface="Times New Roman" panose="02020603050405020304" pitchFamily="18" charset="0"/>
              </a:rPr>
              <a:t>ils la nourrissent, ils la fortifient, ils l’expriment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 c’est pourquoi ils sont dits sacrement de la foi. </a:t>
            </a:r>
            <a:r>
              <a:rPr lang="fr-FR" sz="2000" dirty="0">
                <a:effectLst/>
                <a:latin typeface="Calibri" panose="020F0502020204030204" pitchFamily="34" charset="0"/>
                <a:ea typeface="Calibri" panose="020F0502020204030204" pitchFamily="34" charset="0"/>
                <a:cs typeface="Times New Roman" panose="02020603050405020304" pitchFamily="18" charset="0"/>
              </a:rPr>
              <a:t>SC 59.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074958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C1AF52-F619-423E-9CBC-191B70E6A771}"/>
              </a:ext>
            </a:extLst>
          </p:cNvPr>
          <p:cNvSpPr>
            <a:spLocks noGrp="1"/>
          </p:cNvSpPr>
          <p:nvPr>
            <p:ph type="title"/>
          </p:nvPr>
        </p:nvSpPr>
        <p:spPr/>
        <p:txBody>
          <a:bodyPr/>
          <a:lstStyle/>
          <a:p>
            <a:r>
              <a:rPr lang="fr-FR" dirty="0"/>
              <a:t>4- sacrements du salut</a:t>
            </a:r>
          </a:p>
        </p:txBody>
      </p:sp>
      <p:sp>
        <p:nvSpPr>
          <p:cNvPr id="3" name="Espace réservé du contenu 2">
            <a:extLst>
              <a:ext uri="{FF2B5EF4-FFF2-40B4-BE49-F238E27FC236}">
                <a16:creationId xmlns:a16="http://schemas.microsoft.com/office/drawing/2014/main" id="{BB163AAF-C01A-4216-A889-A20E5FC7320E}"/>
              </a:ext>
            </a:extLst>
          </p:cNvPr>
          <p:cNvSpPr>
            <a:spLocks noGrp="1"/>
          </p:cNvSpPr>
          <p:nvPr>
            <p:ph idx="1"/>
          </p:nvPr>
        </p:nvSpPr>
        <p:spPr/>
        <p:txBody>
          <a:bodyPr>
            <a:normAutofit/>
          </a:bodyPr>
          <a:lstStyle/>
          <a:p>
            <a:r>
              <a:rPr lang="fr-FR" sz="2800" dirty="0">
                <a:effectLst/>
                <a:latin typeface="Calibri" panose="020F0502020204030204" pitchFamily="34" charset="0"/>
                <a:ea typeface="Calibri" panose="020F0502020204030204" pitchFamily="34" charset="0"/>
                <a:cs typeface="Times New Roman" panose="02020603050405020304" pitchFamily="18" charset="0"/>
              </a:rPr>
              <a:t>« Les sacrements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confèrent la grâce qu’ils signifient</a:t>
            </a:r>
            <a:r>
              <a:rPr lang="fr-FR" sz="2800" dirty="0">
                <a:effectLst/>
                <a:latin typeface="Calibri" panose="020F0502020204030204" pitchFamily="34" charset="0"/>
                <a:ea typeface="Calibri" panose="020F0502020204030204" pitchFamily="34" charset="0"/>
                <a:cs typeface="Times New Roman" panose="02020603050405020304" pitchFamily="18" charset="0"/>
              </a:rPr>
              <a:t>. Ils sont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efficaces</a:t>
            </a:r>
            <a:r>
              <a:rPr lang="fr-FR" sz="2800" dirty="0">
                <a:effectLst/>
                <a:latin typeface="Calibri" panose="020F0502020204030204" pitchFamily="34" charset="0"/>
                <a:ea typeface="Calibri" panose="020F0502020204030204" pitchFamily="34" charset="0"/>
                <a:cs typeface="Times New Roman" panose="02020603050405020304" pitchFamily="18" charset="0"/>
              </a:rPr>
              <a:t> parce qu’en eux le Christ Lui-même est à l’œuvre » (CEC 1127) </a:t>
            </a:r>
          </a:p>
          <a:p>
            <a:r>
              <a:rPr lang="fr-FR" sz="2800" dirty="0">
                <a:effectLst/>
                <a:latin typeface="Calibri" panose="020F0502020204030204" pitchFamily="34" charset="0"/>
                <a:ea typeface="Calibri" panose="020F0502020204030204" pitchFamily="34" charset="0"/>
                <a:cs typeface="Times New Roman" panose="02020603050405020304" pitchFamily="18" charset="0"/>
              </a:rPr>
              <a:t>« Les sacrements agissent </a:t>
            </a:r>
            <a:r>
              <a:rPr lang="fr-FR" sz="2800" b="1" i="1" dirty="0">
                <a:effectLst/>
                <a:latin typeface="Calibri" panose="020F0502020204030204" pitchFamily="34" charset="0"/>
                <a:ea typeface="Calibri" panose="020F0502020204030204" pitchFamily="34" charset="0"/>
                <a:cs typeface="Times New Roman" panose="02020603050405020304" pitchFamily="18" charset="0"/>
              </a:rPr>
              <a:t>ex </a:t>
            </a:r>
            <a:r>
              <a:rPr lang="fr-FR" sz="2800" b="1" i="1" dirty="0" err="1">
                <a:effectLst/>
                <a:latin typeface="Calibri" panose="020F0502020204030204" pitchFamily="34" charset="0"/>
                <a:ea typeface="Calibri" panose="020F0502020204030204" pitchFamily="34" charset="0"/>
                <a:cs typeface="Times New Roman" panose="02020603050405020304" pitchFamily="18" charset="0"/>
              </a:rPr>
              <a:t>opere</a:t>
            </a:r>
            <a:r>
              <a:rPr lang="fr-FR" sz="2800" b="1" i="1" dirty="0">
                <a:effectLst/>
                <a:latin typeface="Calibri" panose="020F0502020204030204" pitchFamily="34" charset="0"/>
                <a:ea typeface="Calibri" panose="020F0502020204030204" pitchFamily="34" charset="0"/>
                <a:cs typeface="Times New Roman" panose="02020603050405020304" pitchFamily="18" charset="0"/>
              </a:rPr>
              <a:t> </a:t>
            </a:r>
            <a:r>
              <a:rPr lang="fr-FR" sz="2800" b="1" i="1" dirty="0" err="1">
                <a:effectLst/>
                <a:latin typeface="Calibri" panose="020F0502020204030204" pitchFamily="34" charset="0"/>
                <a:ea typeface="Calibri" panose="020F0502020204030204" pitchFamily="34" charset="0"/>
                <a:cs typeface="Times New Roman" panose="02020603050405020304" pitchFamily="18" charset="0"/>
              </a:rPr>
              <a:t>operato</a:t>
            </a:r>
            <a:r>
              <a:rPr lang="fr-FR" sz="2800" i="1" dirty="0">
                <a:effectLst/>
                <a:latin typeface="Calibri" panose="020F0502020204030204" pitchFamily="34" charset="0"/>
                <a:ea typeface="Calibri" panose="020F0502020204030204" pitchFamily="34" charset="0"/>
                <a:cs typeface="Times New Roman" panose="02020603050405020304" pitchFamily="18" charset="0"/>
              </a:rPr>
              <a:t>,</a:t>
            </a:r>
            <a:r>
              <a:rPr lang="fr-FR" sz="2800" dirty="0">
                <a:effectLst/>
                <a:latin typeface="Calibri" panose="020F0502020204030204" pitchFamily="34" charset="0"/>
                <a:ea typeface="Calibri" panose="020F0502020204030204" pitchFamily="34" charset="0"/>
                <a:cs typeface="Times New Roman" panose="02020603050405020304" pitchFamily="18" charset="0"/>
              </a:rPr>
              <a:t> par le fait même que l’action est accomplie »</a:t>
            </a:r>
            <a:endParaRPr lang="fr-FR" sz="2800" dirty="0"/>
          </a:p>
        </p:txBody>
      </p:sp>
    </p:spTree>
    <p:extLst>
      <p:ext uri="{BB962C8B-B14F-4D97-AF65-F5344CB8AC3E}">
        <p14:creationId xmlns:p14="http://schemas.microsoft.com/office/powerpoint/2010/main" val="1783995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76A6C3-C512-42B9-AAE2-79684993A356}"/>
              </a:ext>
            </a:extLst>
          </p:cNvPr>
          <p:cNvSpPr>
            <a:spLocks noGrp="1"/>
          </p:cNvSpPr>
          <p:nvPr>
            <p:ph type="title"/>
          </p:nvPr>
        </p:nvSpPr>
        <p:spPr/>
        <p:txBody>
          <a:bodyPr/>
          <a:lstStyle/>
          <a:p>
            <a:r>
              <a:rPr lang="fr-FR" dirty="0"/>
              <a:t>5- Grâce créée et grâce incréée</a:t>
            </a:r>
          </a:p>
        </p:txBody>
      </p:sp>
      <p:sp>
        <p:nvSpPr>
          <p:cNvPr id="3" name="Espace réservé du contenu 2">
            <a:extLst>
              <a:ext uri="{FF2B5EF4-FFF2-40B4-BE49-F238E27FC236}">
                <a16:creationId xmlns:a16="http://schemas.microsoft.com/office/drawing/2014/main" id="{71373CBD-AF52-4E86-9062-7B1A35039FFF}"/>
              </a:ext>
            </a:extLst>
          </p:cNvPr>
          <p:cNvSpPr>
            <a:spLocks noGrp="1"/>
          </p:cNvSpPr>
          <p:nvPr>
            <p:ph idx="1"/>
          </p:nvPr>
        </p:nvSpPr>
        <p:spPr/>
        <p:txBody>
          <a:bodyPr>
            <a:normAutofit fontScale="92500" lnSpcReduction="20000"/>
          </a:bodyPr>
          <a:lstStyle/>
          <a:p>
            <a:pPr marL="540385" algn="just">
              <a:lnSpc>
                <a:spcPct val="107000"/>
              </a:lnSpc>
              <a:spcAft>
                <a:spcPts val="800"/>
              </a:spcAft>
            </a:pPr>
            <a:r>
              <a:rPr lang="fr-FR" sz="1800" dirty="0" err="1">
                <a:effectLst/>
                <a:latin typeface="Calibri" panose="020F0502020204030204" pitchFamily="34" charset="0"/>
                <a:ea typeface="Calibri" panose="020F0502020204030204" pitchFamily="34" charset="0"/>
                <a:cs typeface="Times New Roman" panose="02020603050405020304" pitchFamily="18" charset="0"/>
              </a:rPr>
              <a:t>Rm</a:t>
            </a:r>
            <a:r>
              <a:rPr lang="fr-FR" sz="1800" dirty="0">
                <a:effectLst/>
                <a:latin typeface="Calibri" panose="020F0502020204030204" pitchFamily="34" charset="0"/>
                <a:ea typeface="Calibri" panose="020F0502020204030204" pitchFamily="34" charset="0"/>
                <a:cs typeface="Times New Roman" panose="02020603050405020304" pitchFamily="18" charset="0"/>
              </a:rPr>
              <a:t> 8,14-30 : En effet, tous ceux qui se laissent conduire par l’Esprit de Dieu, ceux-là sont fils de Dieu. L’Esprit que vous avez reçu ne fait pas de vous des esclaves, des gens qui ont encore peur ; c’est un Esprit qui fait de vous des fils ; poussés par cet Esprit, nous crions vers le Père en l’appelant : « Abba ! ».</a:t>
            </a:r>
          </a:p>
          <a:p>
            <a:pPr marL="540385" algn="just">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C’est donc l’Esprit Saint lui-même qui affirme à notre esprit que nous sommes enfants de Dieu. Puisque nous sommes ses enfants, nous sommes aussi ses héritiers ; héritiers de Dieu, héritiers avec le Christ, si nous souffrons avec lui pour être avec lui dans la gloire. […] Nous le savons, quand les hommes aiment Dieu, lui-même fait tout contribuer à leur bien, puisqu’ils sont appelés selon le dessein de son amour.</a:t>
            </a:r>
          </a:p>
          <a:p>
            <a:pPr marL="540385" algn="just">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Ceux qu’il connaissait par avance, il les a aussi destinés à être l’image de son Fils, pour faire de ce Fils l’aîné d’une multitude de frères. Ceux qu’il destinait à cette ressemblance, il les a aussi appelés ; ceux qu’il a appelés, il en a fait des justes ; et ceux qu’il a justifiés, il leur a donné sa gloire. </a:t>
            </a:r>
          </a:p>
          <a:p>
            <a:endParaRPr lang="fr-FR" dirty="0"/>
          </a:p>
        </p:txBody>
      </p:sp>
    </p:spTree>
    <p:extLst>
      <p:ext uri="{BB962C8B-B14F-4D97-AF65-F5344CB8AC3E}">
        <p14:creationId xmlns:p14="http://schemas.microsoft.com/office/powerpoint/2010/main" val="4200717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099B5-E542-41DD-808E-F811D060E224}"/>
              </a:ext>
            </a:extLst>
          </p:cNvPr>
          <p:cNvSpPr>
            <a:spLocks noGrp="1"/>
          </p:cNvSpPr>
          <p:nvPr>
            <p:ph type="title"/>
          </p:nvPr>
        </p:nvSpPr>
        <p:spPr/>
        <p:txBody>
          <a:bodyPr/>
          <a:lstStyle/>
          <a:p>
            <a:r>
              <a:rPr lang="fr-FR" dirty="0"/>
              <a:t>6- dimension organique des sacrements</a:t>
            </a:r>
          </a:p>
        </p:txBody>
      </p:sp>
      <p:sp>
        <p:nvSpPr>
          <p:cNvPr id="3" name="Espace réservé du contenu 2">
            <a:extLst>
              <a:ext uri="{FF2B5EF4-FFF2-40B4-BE49-F238E27FC236}">
                <a16:creationId xmlns:a16="http://schemas.microsoft.com/office/drawing/2014/main" id="{588EBF58-0282-40D4-B5D2-EBD73896F7FE}"/>
              </a:ext>
            </a:extLst>
          </p:cNvPr>
          <p:cNvSpPr>
            <a:spLocks noGrp="1"/>
          </p:cNvSpPr>
          <p:nvPr>
            <p:ph idx="1"/>
          </p:nvPr>
        </p:nvSpPr>
        <p:spPr/>
        <p:txBody>
          <a:bodyPr>
            <a:normAutofit lnSpcReduction="10000"/>
          </a:bodyPr>
          <a:lstStyle/>
          <a:p>
            <a:pPr marL="540385" algn="just">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1210. Les sept sacrements touchent toutes les étapes et tous les moments importants de la vie du chrétien : ils donnent </a:t>
            </a:r>
            <a:r>
              <a:rPr lang="fr-FR" sz="2400" u="sng" dirty="0">
                <a:effectLst/>
                <a:latin typeface="Calibri" panose="020F0502020204030204" pitchFamily="34" charset="0"/>
                <a:ea typeface="Calibri" panose="020F0502020204030204" pitchFamily="34" charset="0"/>
                <a:cs typeface="Times New Roman" panose="02020603050405020304" pitchFamily="18" charset="0"/>
              </a:rPr>
              <a:t>naissance</a:t>
            </a:r>
            <a:r>
              <a:rPr lang="fr-FR" sz="2400" dirty="0">
                <a:effectLst/>
                <a:latin typeface="Calibri" panose="020F0502020204030204" pitchFamily="34" charset="0"/>
                <a:ea typeface="Calibri" panose="020F0502020204030204" pitchFamily="34" charset="0"/>
                <a:cs typeface="Times New Roman" panose="02020603050405020304" pitchFamily="18" charset="0"/>
              </a:rPr>
              <a:t> et </a:t>
            </a:r>
            <a:r>
              <a:rPr lang="fr-FR" sz="2400" u="sng" dirty="0">
                <a:effectLst/>
                <a:latin typeface="Calibri" panose="020F0502020204030204" pitchFamily="34" charset="0"/>
                <a:ea typeface="Calibri" panose="020F0502020204030204" pitchFamily="34" charset="0"/>
                <a:cs typeface="Times New Roman" panose="02020603050405020304" pitchFamily="18" charset="0"/>
              </a:rPr>
              <a:t>croissance</a:t>
            </a: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r>
              <a:rPr lang="fr-FR" sz="2400" u="sng" dirty="0">
                <a:effectLst/>
                <a:latin typeface="Calibri" panose="020F0502020204030204" pitchFamily="34" charset="0"/>
                <a:ea typeface="Calibri" panose="020F0502020204030204" pitchFamily="34" charset="0"/>
                <a:cs typeface="Times New Roman" panose="02020603050405020304" pitchFamily="18" charset="0"/>
              </a:rPr>
              <a:t>guérison</a:t>
            </a:r>
            <a:r>
              <a:rPr lang="fr-FR" sz="2400" dirty="0">
                <a:effectLst/>
                <a:latin typeface="Calibri" panose="020F0502020204030204" pitchFamily="34" charset="0"/>
                <a:ea typeface="Calibri" panose="020F0502020204030204" pitchFamily="34" charset="0"/>
                <a:cs typeface="Times New Roman" panose="02020603050405020304" pitchFamily="18" charset="0"/>
              </a:rPr>
              <a:t> et </a:t>
            </a:r>
            <a:r>
              <a:rPr lang="fr-FR" sz="2400" u="sng" dirty="0">
                <a:effectLst/>
                <a:latin typeface="Calibri" panose="020F0502020204030204" pitchFamily="34" charset="0"/>
                <a:ea typeface="Calibri" panose="020F0502020204030204" pitchFamily="34" charset="0"/>
                <a:cs typeface="Times New Roman" panose="02020603050405020304" pitchFamily="18" charset="0"/>
              </a:rPr>
              <a:t>mission </a:t>
            </a:r>
            <a:r>
              <a:rPr lang="fr-FR" sz="2400" dirty="0">
                <a:effectLst/>
                <a:latin typeface="Calibri" panose="020F0502020204030204" pitchFamily="34" charset="0"/>
                <a:ea typeface="Calibri" panose="020F0502020204030204" pitchFamily="34" charset="0"/>
                <a:cs typeface="Times New Roman" panose="02020603050405020304" pitchFamily="18" charset="0"/>
              </a:rPr>
              <a:t>à la vie de foi des chrétiens. En cela il existe une certaine ressemblance entre les étapes de la vie naturelle et les étapes de la vie spirituelle (cf. S. Thomas d’A., s. th. 3, 65, 1).</a:t>
            </a:r>
          </a:p>
          <a:p>
            <a:pPr marL="540385" algn="just">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1211</a:t>
            </a:r>
            <a:r>
              <a:rPr lang="fr-FR" sz="2400" i="1" dirty="0">
                <a:effectLst/>
                <a:latin typeface="Calibri" panose="020F0502020204030204" pitchFamily="34" charset="0"/>
                <a:ea typeface="Calibri" panose="020F0502020204030204" pitchFamily="34" charset="0"/>
                <a:cs typeface="Times New Roman" panose="02020603050405020304" pitchFamily="18" charset="0"/>
              </a:rPr>
              <a:t>.</a:t>
            </a:r>
            <a:r>
              <a:rPr lang="fr-FR" sz="2400" dirty="0">
                <a:effectLst/>
                <a:latin typeface="Calibri" panose="020F0502020204030204" pitchFamily="34" charset="0"/>
                <a:ea typeface="Calibri" panose="020F0502020204030204" pitchFamily="34" charset="0"/>
                <a:cs typeface="Times New Roman" panose="02020603050405020304" pitchFamily="18" charset="0"/>
              </a:rPr>
              <a:t> Dans cet organisme, l’Eucharistie tient une place unique en tant que " sacrement des sacrements " : " tous les autres sacrements sont ordonnés à celui-ci comme à leur fin " (S. Thomas d’A., s. th. 3, 65, 3).</a:t>
            </a:r>
          </a:p>
          <a:p>
            <a:endParaRPr lang="fr-FR" dirty="0"/>
          </a:p>
        </p:txBody>
      </p:sp>
    </p:spTree>
    <p:extLst>
      <p:ext uri="{BB962C8B-B14F-4D97-AF65-F5344CB8AC3E}">
        <p14:creationId xmlns:p14="http://schemas.microsoft.com/office/powerpoint/2010/main" val="3882371472"/>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TM10001114[[fn=Galerie]]</Template>
  <TotalTime>95</TotalTime>
  <Words>1338</Words>
  <Application>Microsoft Office PowerPoint</Application>
  <PresentationFormat>Grand écran</PresentationFormat>
  <Paragraphs>61</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Gill Sans MT</vt:lpstr>
      <vt:lpstr>Galerie</vt:lpstr>
      <vt:lpstr>Théologie des sacrements</vt:lpstr>
      <vt:lpstr>I- Les sacrements dans l’alliance</vt:lpstr>
      <vt:lpstr>1- création et rédemption</vt:lpstr>
      <vt:lpstr>2- L'Eglise sacrement du christ</vt:lpstr>
      <vt:lpstr>Le prêtre serviteur de et dans l’Eglise « inter flora des grâces divines »</vt:lpstr>
      <vt:lpstr>3- sacrement de la foi</vt:lpstr>
      <vt:lpstr>4- sacrements du salut</vt:lpstr>
      <vt:lpstr>5- Grâce créée et grâce incréée</vt:lpstr>
      <vt:lpstr>6- dimension organique des sacrements</vt:lpstr>
      <vt:lpstr>II- Les 7 sacrements </vt:lpstr>
      <vt:lpstr>Le baptême</vt:lpstr>
      <vt:lpstr>La confirmation</vt:lpstr>
      <vt:lpstr>EUCHARISTIE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Théologie des sacrements</dc:title>
  <dc:creator>Oratoire Pontivy</dc:creator>
  <cp:lastModifiedBy>Oratoire Pontivy</cp:lastModifiedBy>
  <cp:revision>12</cp:revision>
  <dcterms:created xsi:type="dcterms:W3CDTF">2022-01-05T14:06:54Z</dcterms:created>
  <dcterms:modified xsi:type="dcterms:W3CDTF">2022-01-06T13:36:08Z</dcterms:modified>
</cp:coreProperties>
</file>