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 id="2147483714" r:id="rId2"/>
  </p:sldMasterIdLst>
  <p:notesMasterIdLst>
    <p:notesMasterId r:id="rId11"/>
  </p:notesMasterIdLst>
  <p:handoutMasterIdLst>
    <p:handoutMasterId r:id="rId12"/>
  </p:handoutMasterIdLst>
  <p:sldIdLst>
    <p:sldId id="271" r:id="rId3"/>
    <p:sldId id="301" r:id="rId4"/>
    <p:sldId id="286" r:id="rId5"/>
    <p:sldId id="305" r:id="rId6"/>
    <p:sldId id="306" r:id="rId7"/>
    <p:sldId id="300" r:id="rId8"/>
    <p:sldId id="303" r:id="rId9"/>
    <p:sldId id="304" r:id="rId1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FFFFFF"/>
    <a:srgbClr val="FF3300"/>
    <a:srgbClr val="000000"/>
    <a:srgbClr val="2F5597"/>
    <a:srgbClr val="FF66FF"/>
    <a:srgbClr val="898989"/>
    <a:srgbClr val="DAB4C7"/>
    <a:srgbClr val="D6A3D6"/>
    <a:srgbClr val="C89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7" autoAdjust="0"/>
    <p:restoredTop sz="94717" autoAdjust="0"/>
  </p:normalViewPr>
  <p:slideViewPr>
    <p:cSldViewPr snapToGrid="0">
      <p:cViewPr varScale="1">
        <p:scale>
          <a:sx n="48" d="100"/>
          <a:sy n="48" d="100"/>
        </p:scale>
        <p:origin x="658" y="48"/>
      </p:cViewPr>
      <p:guideLst>
        <p:guide orient="horz" pos="2160"/>
        <p:guide pos="3840"/>
      </p:guideLst>
    </p:cSldViewPr>
  </p:slideViewPr>
  <p:outlineViewPr>
    <p:cViewPr>
      <p:scale>
        <a:sx n="33" d="100"/>
        <a:sy n="33" d="100"/>
      </p:scale>
      <p:origin x="0" y="-9005"/>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80" d="100"/>
          <a:sy n="80" d="100"/>
        </p:scale>
        <p:origin x="1973" y="-99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C6DA754-A0EE-4580-B32C-95F0520F2CF8}" type="datetimeFigureOut">
              <a:rPr lang="fr-FR" smtClean="0"/>
              <a:t>05/04/2022</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80C2671-52BD-4666-972A-C08E62F7C6CB}" type="slidenum">
              <a:rPr lang="fr-FR" smtClean="0"/>
              <a:t>‹N°›</a:t>
            </a:fld>
            <a:endParaRPr lang="fr-FR"/>
          </a:p>
        </p:txBody>
      </p:sp>
    </p:spTree>
    <p:extLst>
      <p:ext uri="{BB962C8B-B14F-4D97-AF65-F5344CB8AC3E}">
        <p14:creationId xmlns:p14="http://schemas.microsoft.com/office/powerpoint/2010/main" val="4238000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74AA4CD-F98B-468C-BB2D-663AF8151FA4}" type="datetimeFigureOut">
              <a:rPr lang="fr-FR" smtClean="0"/>
              <a:t>05/04/2022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BD08D17-4BAB-4BB9-BA6A-ED615AC705CB}" type="slidenum">
              <a:rPr lang="fr-FR" smtClean="0"/>
              <a:t>‹N°›</a:t>
            </a:fld>
            <a:endParaRPr lang="fr-FR"/>
          </a:p>
        </p:txBody>
      </p:sp>
    </p:spTree>
    <p:extLst>
      <p:ext uri="{BB962C8B-B14F-4D97-AF65-F5344CB8AC3E}">
        <p14:creationId xmlns:p14="http://schemas.microsoft.com/office/powerpoint/2010/main" val="71955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endParaRPr lang="fr-FR" dirty="0" smtClean="0"/>
          </a:p>
          <a:p>
            <a:endParaRPr lang="fr-FR" dirty="0"/>
          </a:p>
          <a:p>
            <a:endParaRPr lang="fr-FR" dirty="0" smtClean="0"/>
          </a:p>
          <a:p>
            <a:endParaRPr lang="fr-FR" dirty="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DB80AB-3A3F-44A3-ABF9-A7B49412159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90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7" y="4739094"/>
            <a:ext cx="5438140" cy="3908614"/>
          </a:xfrm>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D08D17-4BAB-4BB9-BA6A-ED615AC705CB}" type="slidenum">
              <a:rPr lang="fr-FR" smtClean="0"/>
              <a:t>2</a:t>
            </a:fld>
            <a:endParaRPr lang="fr-FR"/>
          </a:p>
        </p:txBody>
      </p:sp>
    </p:spTree>
    <p:extLst>
      <p:ext uri="{BB962C8B-B14F-4D97-AF65-F5344CB8AC3E}">
        <p14:creationId xmlns:p14="http://schemas.microsoft.com/office/powerpoint/2010/main" val="203208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D08D17-4BAB-4BB9-BA6A-ED615AC705CB}" type="slidenum">
              <a:rPr lang="fr-FR" smtClean="0"/>
              <a:t>3</a:t>
            </a:fld>
            <a:endParaRPr lang="fr-FR"/>
          </a:p>
        </p:txBody>
      </p:sp>
    </p:spTree>
    <p:extLst>
      <p:ext uri="{BB962C8B-B14F-4D97-AF65-F5344CB8AC3E}">
        <p14:creationId xmlns:p14="http://schemas.microsoft.com/office/powerpoint/2010/main" val="400463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D08D17-4BAB-4BB9-BA6A-ED615AC705CB}" type="slidenum">
              <a:rPr lang="fr-FR" smtClean="0"/>
              <a:t>4</a:t>
            </a:fld>
            <a:endParaRPr lang="fr-FR"/>
          </a:p>
        </p:txBody>
      </p:sp>
    </p:spTree>
    <p:extLst>
      <p:ext uri="{BB962C8B-B14F-4D97-AF65-F5344CB8AC3E}">
        <p14:creationId xmlns:p14="http://schemas.microsoft.com/office/powerpoint/2010/main" val="306765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D08D17-4BAB-4BB9-BA6A-ED615AC705CB}" type="slidenum">
              <a:rPr lang="fr-FR" smtClean="0"/>
              <a:t>5</a:t>
            </a:fld>
            <a:endParaRPr lang="fr-FR"/>
          </a:p>
        </p:txBody>
      </p:sp>
    </p:spTree>
    <p:extLst>
      <p:ext uri="{BB962C8B-B14F-4D97-AF65-F5344CB8AC3E}">
        <p14:creationId xmlns:p14="http://schemas.microsoft.com/office/powerpoint/2010/main" val="214449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D08D17-4BAB-4BB9-BA6A-ED615AC705CB}" type="slidenum">
              <a:rPr lang="fr-FR" smtClean="0"/>
              <a:t>6</a:t>
            </a:fld>
            <a:endParaRPr lang="fr-FR"/>
          </a:p>
        </p:txBody>
      </p:sp>
    </p:spTree>
    <p:extLst>
      <p:ext uri="{BB962C8B-B14F-4D97-AF65-F5344CB8AC3E}">
        <p14:creationId xmlns:p14="http://schemas.microsoft.com/office/powerpoint/2010/main" val="261387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D08D17-4BAB-4BB9-BA6A-ED615AC705CB}" type="slidenum">
              <a:rPr lang="fr-FR" smtClean="0"/>
              <a:t>7</a:t>
            </a:fld>
            <a:endParaRPr lang="fr-FR"/>
          </a:p>
        </p:txBody>
      </p:sp>
    </p:spTree>
    <p:extLst>
      <p:ext uri="{BB962C8B-B14F-4D97-AF65-F5344CB8AC3E}">
        <p14:creationId xmlns:p14="http://schemas.microsoft.com/office/powerpoint/2010/main" val="423232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D08D17-4BAB-4BB9-BA6A-ED615AC705CB}" type="slidenum">
              <a:rPr lang="fr-FR" smtClean="0"/>
              <a:t>8</a:t>
            </a:fld>
            <a:endParaRPr lang="fr-FR"/>
          </a:p>
        </p:txBody>
      </p:sp>
    </p:spTree>
    <p:extLst>
      <p:ext uri="{BB962C8B-B14F-4D97-AF65-F5344CB8AC3E}">
        <p14:creationId xmlns:p14="http://schemas.microsoft.com/office/powerpoint/2010/main" val="363815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7.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B48B24C6-B9C3-4DD1-A72B-AE1F529C1C32}" type="datetime1">
              <a:rPr lang="fr-FR" smtClean="0"/>
              <a:t>05/04/2022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F9CA8C-D15C-4ECF-BE70-8A62F51A70B7}"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800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3C4ABB5-68DC-4CE4-A847-A329409CEDBC}" type="datetime1">
              <a:rPr lang="fr-FR" smtClean="0"/>
              <a:t>05/04/2022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F9CA8C-D15C-4ECF-BE70-8A62F51A70B7}" type="slidenum">
              <a:rPr lang="fr-FR" smtClean="0"/>
              <a:t>‹N°›</a:t>
            </a:fld>
            <a:endParaRPr lang="fr-FR"/>
          </a:p>
        </p:txBody>
      </p:sp>
    </p:spTree>
    <p:extLst>
      <p:ext uri="{BB962C8B-B14F-4D97-AF65-F5344CB8AC3E}">
        <p14:creationId xmlns:p14="http://schemas.microsoft.com/office/powerpoint/2010/main" val="59911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5995F25-A211-4E2D-8D47-160EDE50DEB9}" type="datetime1">
              <a:rPr lang="fr-FR" smtClean="0"/>
              <a:t>05/04/2022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F9CA8C-D15C-4ECF-BE70-8A62F51A70B7}" type="slidenum">
              <a:rPr lang="fr-FR" smtClean="0"/>
              <a:t>‹N°›</a:t>
            </a:fld>
            <a:endParaRPr lang="fr-F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539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D495486E-94EC-419A-AD7D-A72BDDD9B2D6}" type="datetime1">
              <a:rPr lang="fr-FR" smtClean="0"/>
              <a:t>05/04/2022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F9CA8C-D15C-4ECF-BE70-8A62F51A70B7}" type="slidenum">
              <a:rPr lang="fr-FR" smtClean="0"/>
              <a:t>‹N°›</a:t>
            </a:fld>
            <a:endParaRPr lang="fr-FR"/>
          </a:p>
        </p:txBody>
      </p:sp>
    </p:spTree>
    <p:extLst>
      <p:ext uri="{BB962C8B-B14F-4D97-AF65-F5344CB8AC3E}">
        <p14:creationId xmlns:p14="http://schemas.microsoft.com/office/powerpoint/2010/main" val="252555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Modifiez le style du titre</a:t>
            </a:r>
            <a:endParaRPr lang="en-US" dirty="0"/>
          </a:p>
        </p:txBody>
      </p:sp>
      <p:sp>
        <p:nvSpPr>
          <p:cNvPr id="3" name="Content Placeholder 2"/>
          <p:cNvSpPr>
            <a:spLocks noGrp="1"/>
          </p:cNvSpPr>
          <p:nvPr>
            <p:ph idx="1"/>
          </p:nvPr>
        </p:nvSpPr>
        <p:spPr/>
        <p:txBody>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a:xfrm>
            <a:off x="381000" y="6457750"/>
            <a:ext cx="623047" cy="365125"/>
          </a:xfrm>
        </p:spPr>
        <p:txBody>
          <a:bodyPr/>
          <a:lstStyle/>
          <a:p>
            <a:fld id="{9FF9CA8C-D15C-4ECF-BE70-8A62F51A70B7}" type="slidenum">
              <a:rPr lang="fr-FR" smtClean="0"/>
              <a:t>‹N°›</a:t>
            </a:fld>
            <a:endParaRPr lang="fr-FR" dirty="0"/>
          </a:p>
        </p:txBody>
      </p:sp>
      <p:sp>
        <p:nvSpPr>
          <p:cNvPr id="7" name="Rectangle 6"/>
          <p:cNvSpPr/>
          <p:nvPr userDrawn="1"/>
        </p:nvSpPr>
        <p:spPr>
          <a:xfrm>
            <a:off x="0" y="6266656"/>
            <a:ext cx="12192000" cy="17938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Ellipse 8">
            <a:hlinkClick r:id="rId2" action="ppaction://hlinksldjump"/>
          </p:cNvPr>
          <p:cNvSpPr/>
          <p:nvPr userDrawn="1"/>
        </p:nvSpPr>
        <p:spPr>
          <a:xfrm>
            <a:off x="97971" y="6538912"/>
            <a:ext cx="185058" cy="182563"/>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97166" y="6446043"/>
            <a:ext cx="513834" cy="388541"/>
          </a:xfrm>
          <a:prstGeom prst="rect">
            <a:avLst/>
          </a:prstGeom>
        </p:spPr>
      </p:pic>
    </p:spTree>
    <p:extLst>
      <p:ext uri="{BB962C8B-B14F-4D97-AF65-F5344CB8AC3E}">
        <p14:creationId xmlns:p14="http://schemas.microsoft.com/office/powerpoint/2010/main" val="10107376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16E2A22-D7EE-4C62-96E0-1C2D2ED5A9C7}" type="datetime1">
              <a:rPr lang="fr-FR" smtClean="0"/>
              <a:t>05/04/2022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FF9CA8C-D15C-4ECF-BE70-8A62F51A70B7}" type="slidenum">
              <a:rPr lang="fr-FR" smtClean="0"/>
              <a:t>‹N°›</a:t>
            </a:fld>
            <a:endParaRPr lang="fr-FR"/>
          </a:p>
        </p:txBody>
      </p:sp>
    </p:spTree>
    <p:extLst>
      <p:ext uri="{BB962C8B-B14F-4D97-AF65-F5344CB8AC3E}">
        <p14:creationId xmlns:p14="http://schemas.microsoft.com/office/powerpoint/2010/main" val="33502156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EAA6840-D65C-43C2-A876-73582D6856BF}" type="datetime1">
              <a:rPr lang="fr-FR" smtClean="0"/>
              <a:t>05/04/2022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F9CA8C-D15C-4ECF-BE70-8A62F51A70B7}" type="slidenum">
              <a:rPr lang="fr-FR" smtClean="0"/>
              <a:t>‹N°›</a:t>
            </a:fld>
            <a:endParaRPr lang="fr-FR"/>
          </a:p>
        </p:txBody>
      </p:sp>
    </p:spTree>
    <p:extLst>
      <p:ext uri="{BB962C8B-B14F-4D97-AF65-F5344CB8AC3E}">
        <p14:creationId xmlns:p14="http://schemas.microsoft.com/office/powerpoint/2010/main" val="842199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AD277F5-D0E7-4541-B27F-BC97E1CFB6A1}" type="datetime1">
              <a:rPr lang="fr-FR" smtClean="0"/>
              <a:t>05/04/2022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F9CA8C-D15C-4ECF-BE70-8A62F51A70B7}" type="slidenum">
              <a:rPr lang="fr-FR" smtClean="0"/>
              <a:t>‹N°›</a:t>
            </a:fld>
            <a:endParaRPr lang="fr-FR"/>
          </a:p>
        </p:txBody>
      </p:sp>
    </p:spTree>
    <p:extLst>
      <p:ext uri="{BB962C8B-B14F-4D97-AF65-F5344CB8AC3E}">
        <p14:creationId xmlns:p14="http://schemas.microsoft.com/office/powerpoint/2010/main" val="2747903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31F42E8-3FED-494F-848B-21477409AF76}" type="datetime1">
              <a:rPr lang="fr-FR" smtClean="0"/>
              <a:t>05/04/2022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FF9CA8C-D15C-4ECF-BE70-8A62F51A70B7}" type="slidenum">
              <a:rPr lang="fr-FR" smtClean="0"/>
              <a:t>‹N°›</a:t>
            </a:fld>
            <a:endParaRPr lang="fr-FR"/>
          </a:p>
        </p:txBody>
      </p:sp>
    </p:spTree>
    <p:extLst>
      <p:ext uri="{BB962C8B-B14F-4D97-AF65-F5344CB8AC3E}">
        <p14:creationId xmlns:p14="http://schemas.microsoft.com/office/powerpoint/2010/main" val="2388904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9F27E20-5B95-4CE2-BC7D-1162A94F9B5C}" type="datetime1">
              <a:rPr lang="fr-FR" smtClean="0"/>
              <a:t>05/04/2022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FF9CA8C-D15C-4ECF-BE70-8A62F51A70B7}" type="slidenum">
              <a:rPr lang="fr-FR" smtClean="0"/>
              <a:t>‹N°›</a:t>
            </a:fld>
            <a:endParaRPr lang="fr-FR"/>
          </a:p>
        </p:txBody>
      </p:sp>
    </p:spTree>
    <p:extLst>
      <p:ext uri="{BB962C8B-B14F-4D97-AF65-F5344CB8AC3E}">
        <p14:creationId xmlns:p14="http://schemas.microsoft.com/office/powerpoint/2010/main" val="1765309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3F082-452A-4246-9A80-A12BCB7DAD2D}" type="datetime1">
              <a:rPr lang="fr-FR" smtClean="0"/>
              <a:t>05/04/2022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344363" y="6437242"/>
            <a:ext cx="475200" cy="365125"/>
          </a:xfrm>
        </p:spPr>
        <p:txBody>
          <a:bodyPr/>
          <a:lstStyle>
            <a:lvl1pPr>
              <a:defRPr/>
            </a:lvl1pPr>
          </a:lstStyle>
          <a:p>
            <a:fld id="{78E5CEE3-CDD6-4810-AB6A-6FC8AB761A8E}" type="slidenum">
              <a:rPr lang="fr-FR" smtClean="0"/>
              <a:pPr/>
              <a:t>‹N°›</a:t>
            </a:fld>
            <a:endParaRPr lang="fr-FR" dirty="0"/>
          </a:p>
        </p:txBody>
      </p:sp>
      <p:sp>
        <p:nvSpPr>
          <p:cNvPr id="5" name="Rectangle 4"/>
          <p:cNvSpPr/>
          <p:nvPr userDrawn="1"/>
        </p:nvSpPr>
        <p:spPr>
          <a:xfrm>
            <a:off x="0" y="6266656"/>
            <a:ext cx="12192000" cy="17938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97166" y="6446043"/>
            <a:ext cx="513834" cy="388541"/>
          </a:xfrm>
          <a:prstGeom prst="rect">
            <a:avLst/>
          </a:prstGeom>
        </p:spPr>
      </p:pic>
      <p:sp>
        <p:nvSpPr>
          <p:cNvPr id="7" name="Ellipse 6">
            <a:hlinkClick r:id="rId3" action="ppaction://hlinksldjump"/>
          </p:cNvPr>
          <p:cNvSpPr/>
          <p:nvPr userDrawn="1"/>
        </p:nvSpPr>
        <p:spPr>
          <a:xfrm>
            <a:off x="97971" y="6538912"/>
            <a:ext cx="185058" cy="182563"/>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599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024129" y="24246"/>
            <a:ext cx="9720072" cy="1499616"/>
          </a:xfrm>
        </p:spPr>
        <p:txBody>
          <a:bodyPr>
            <a:normAutofit/>
          </a:bodyPr>
          <a:lstStyle>
            <a:lvl1pPr algn="l" defTabSz="914400" rtl="0" eaLnBrk="1" latinLnBrk="0" hangingPunct="1">
              <a:lnSpc>
                <a:spcPct val="90000"/>
              </a:lnSpc>
              <a:spcBef>
                <a:spcPct val="0"/>
              </a:spcBef>
              <a:buNone/>
              <a:defRPr lang="en-US" sz="4400" b="1" kern="1200" cap="none" dirty="0">
                <a:solidFill>
                  <a:schemeClr val="tx1"/>
                </a:solidFill>
                <a:latin typeface="Calibri Light" panose="020F0302020204030204" pitchFamily="34" charset="0"/>
                <a:ea typeface="+mj-ea"/>
                <a:cs typeface="Calibri Light" panose="020F0302020204030204" pitchFamily="34" charset="0"/>
              </a:defRPr>
            </a:lvl1pPr>
          </a:lstStyle>
          <a:p>
            <a:r>
              <a:rPr lang="fr-FR" dirty="0" smtClean="0"/>
              <a:t>Mo</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EC74F43-FA43-4425-8D86-7277AAB80CE8}" type="datetime1">
              <a:rPr lang="fr-FR" smtClean="0"/>
              <a:t>05/04/2022</a:t>
            </a:fld>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a:xfrm>
            <a:off x="368093" y="6493033"/>
            <a:ext cx="475200" cy="274320"/>
          </a:xfrm>
        </p:spPr>
        <p:txBody>
          <a:bodyPr/>
          <a:lstStyle/>
          <a:p>
            <a:fld id="{9FF9CA8C-D15C-4ECF-BE70-8A62F51A70B7}" type="slidenum">
              <a:rPr lang="fr-FR" smtClean="0"/>
              <a:t>‹N°›</a:t>
            </a:fld>
            <a:endParaRPr lang="fr-FR"/>
          </a:p>
        </p:txBody>
      </p:sp>
      <p:sp>
        <p:nvSpPr>
          <p:cNvPr id="7" name="Rectangle 6"/>
          <p:cNvSpPr/>
          <p:nvPr userDrawn="1"/>
        </p:nvSpPr>
        <p:spPr>
          <a:xfrm>
            <a:off x="0" y="6266656"/>
            <a:ext cx="12192000" cy="17938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9" name="Ellipse 8">
            <a:hlinkClick r:id="rId2" action="ppaction://hlinksldjump"/>
          </p:cNvPr>
          <p:cNvSpPr/>
          <p:nvPr userDrawn="1"/>
        </p:nvSpPr>
        <p:spPr>
          <a:xfrm>
            <a:off x="97971" y="6538912"/>
            <a:ext cx="185058" cy="182563"/>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97166" y="6446043"/>
            <a:ext cx="513834" cy="388541"/>
          </a:xfrm>
          <a:prstGeom prst="rect">
            <a:avLst/>
          </a:prstGeom>
        </p:spPr>
      </p:pic>
      <p:sp>
        <p:nvSpPr>
          <p:cNvPr id="8" name="Rectangle 7"/>
          <p:cNvSpPr/>
          <p:nvPr userDrawn="1"/>
        </p:nvSpPr>
        <p:spPr>
          <a:xfrm>
            <a:off x="605693" y="701749"/>
            <a:ext cx="329972" cy="1195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228022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887F454-C124-4BCF-94C4-6D5A499988CD}" type="datetime1">
              <a:rPr lang="fr-FR" smtClean="0"/>
              <a:t>05/04/2022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F9CA8C-D15C-4ECF-BE70-8A62F51A70B7}" type="slidenum">
              <a:rPr lang="fr-FR" smtClean="0"/>
              <a:t>‹N°›</a:t>
            </a:fld>
            <a:endParaRPr lang="fr-FR"/>
          </a:p>
        </p:txBody>
      </p:sp>
    </p:spTree>
    <p:extLst>
      <p:ext uri="{BB962C8B-B14F-4D97-AF65-F5344CB8AC3E}">
        <p14:creationId xmlns:p14="http://schemas.microsoft.com/office/powerpoint/2010/main" val="439902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68D150E-7A65-4692-B7A1-6856D01CDD9D}" type="datetime1">
              <a:rPr lang="fr-FR" smtClean="0"/>
              <a:t>05/04/2022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F9CA8C-D15C-4ECF-BE70-8A62F51A70B7}" type="slidenum">
              <a:rPr lang="fr-FR" smtClean="0"/>
              <a:t>‹N°›</a:t>
            </a:fld>
            <a:endParaRPr lang="fr-FR"/>
          </a:p>
        </p:txBody>
      </p:sp>
    </p:spTree>
    <p:extLst>
      <p:ext uri="{BB962C8B-B14F-4D97-AF65-F5344CB8AC3E}">
        <p14:creationId xmlns:p14="http://schemas.microsoft.com/office/powerpoint/2010/main" val="461506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DC91176-C787-4787-8037-45692D7691F6}" type="datetime1">
              <a:rPr lang="fr-FR" smtClean="0"/>
              <a:t>05/04/2022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F9CA8C-D15C-4ECF-BE70-8A62F51A70B7}" type="slidenum">
              <a:rPr lang="fr-FR" smtClean="0"/>
              <a:t>‹N°›</a:t>
            </a:fld>
            <a:endParaRPr lang="fr-FR"/>
          </a:p>
        </p:txBody>
      </p:sp>
    </p:spTree>
    <p:extLst>
      <p:ext uri="{BB962C8B-B14F-4D97-AF65-F5344CB8AC3E}">
        <p14:creationId xmlns:p14="http://schemas.microsoft.com/office/powerpoint/2010/main" val="2245806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0F1F0E5-9C73-44A2-8B16-A4401D1A54B1}" type="datetime1">
              <a:rPr lang="fr-FR" smtClean="0"/>
              <a:t>05/04/2022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F9CA8C-D15C-4ECF-BE70-8A62F51A70B7}" type="slidenum">
              <a:rPr lang="fr-FR" smtClean="0"/>
              <a:t>‹N°›</a:t>
            </a:fld>
            <a:endParaRPr lang="fr-FR"/>
          </a:p>
        </p:txBody>
      </p:sp>
    </p:spTree>
    <p:extLst>
      <p:ext uri="{BB962C8B-B14F-4D97-AF65-F5344CB8AC3E}">
        <p14:creationId xmlns:p14="http://schemas.microsoft.com/office/powerpoint/2010/main" val="234571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3C6C261-B1BF-401F-B76C-63154B47F8DF}" type="datetime1">
              <a:rPr lang="fr-FR" smtClean="0"/>
              <a:t>05/04/2022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F9CA8C-D15C-4ECF-BE70-8A62F51A70B7}"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31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3436611-9DA1-47F8-B389-897E86FA3B84}" type="datetime1">
              <a:rPr lang="fr-FR" smtClean="0"/>
              <a:t>05/04/2022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F9CA8C-D15C-4ECF-BE70-8A62F51A70B7}" type="slidenum">
              <a:rPr lang="fr-FR" smtClean="0"/>
              <a:t>‹N°›</a:t>
            </a:fld>
            <a:endParaRPr lang="fr-FR"/>
          </a:p>
        </p:txBody>
      </p:sp>
    </p:spTree>
    <p:extLst>
      <p:ext uri="{BB962C8B-B14F-4D97-AF65-F5344CB8AC3E}">
        <p14:creationId xmlns:p14="http://schemas.microsoft.com/office/powerpoint/2010/main" val="271143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48B8F5E-84DE-4834-82FB-E497B05094E7}" type="datetime1">
              <a:rPr lang="fr-FR" smtClean="0"/>
              <a:t>05/04/2022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FF9CA8C-D15C-4ECF-BE70-8A62F51A70B7}" type="slidenum">
              <a:rPr lang="fr-FR" smtClean="0"/>
              <a:t>‹N°›</a:t>
            </a:fld>
            <a:endParaRPr lang="fr-FR"/>
          </a:p>
        </p:txBody>
      </p:sp>
    </p:spTree>
    <p:extLst>
      <p:ext uri="{BB962C8B-B14F-4D97-AF65-F5344CB8AC3E}">
        <p14:creationId xmlns:p14="http://schemas.microsoft.com/office/powerpoint/2010/main" val="336442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2C07418-6D14-4C26-9F5A-B87C10AB1DCF}" type="datetime1">
              <a:rPr lang="fr-FR" smtClean="0"/>
              <a:t>05/04/2022</a:t>
            </a:fld>
            <a:endParaRPr lang="fr-FR"/>
          </a:p>
        </p:txBody>
      </p:sp>
      <p:sp>
        <p:nvSpPr>
          <p:cNvPr id="4" name="Footer Placeholder 3"/>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4152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9D55-CE94-42ED-947F-CBFE32E2E3B4}" type="datetime1">
              <a:rPr lang="fr-FR" smtClean="0"/>
              <a:t>05/04/2022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FF9CA8C-D15C-4ECF-BE70-8A62F51A70B7}" type="slidenum">
              <a:rPr lang="fr-FR" smtClean="0"/>
              <a:t>‹N°›</a:t>
            </a:fld>
            <a:endParaRPr lang="fr-FR"/>
          </a:p>
        </p:txBody>
      </p:sp>
    </p:spTree>
    <p:extLst>
      <p:ext uri="{BB962C8B-B14F-4D97-AF65-F5344CB8AC3E}">
        <p14:creationId xmlns:p14="http://schemas.microsoft.com/office/powerpoint/2010/main" val="79957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29FBD3E-2185-48E7-9259-549F093D79B6}" type="datetime1">
              <a:rPr lang="fr-FR" smtClean="0"/>
              <a:t>05/04/2022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F9CA8C-D15C-4ECF-BE70-8A62F51A70B7}" type="slidenum">
              <a:rPr lang="fr-FR" smtClean="0"/>
              <a:t>‹N°›</a:t>
            </a:fld>
            <a:endParaRPr lang="fr-FR"/>
          </a:p>
        </p:txBody>
      </p:sp>
    </p:spTree>
    <p:extLst>
      <p:ext uri="{BB962C8B-B14F-4D97-AF65-F5344CB8AC3E}">
        <p14:creationId xmlns:p14="http://schemas.microsoft.com/office/powerpoint/2010/main" val="156263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93BC1D5-E693-4C00-9FEB-4E75BAF20DD7}" type="datetime1">
              <a:rPr lang="fr-FR" smtClean="0"/>
              <a:t>05/04/2022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F9CA8C-D15C-4ECF-BE70-8A62F51A70B7}"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516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4D7427B-215E-40D3-A930-AFA61022A080}" type="datetime1">
              <a:rPr lang="fr-FR" smtClean="0"/>
              <a:t>05/04/2022</a:t>
            </a:fld>
            <a:endParaRPr lang="fr-F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FF9CA8C-D15C-4ECF-BE70-8A62F51A70B7}" type="slidenum">
              <a:rPr lang="fr-FR" smtClean="0"/>
              <a:t>‹N°›</a:t>
            </a:fld>
            <a:endParaRPr lang="fr-F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0822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A2E6C-5404-4DC7-B32E-E365B3B8C91C}" type="datetime1">
              <a:rPr lang="fr-FR" smtClean="0"/>
              <a:t>05/04/2022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9CA8C-D15C-4ECF-BE70-8A62F51A70B7}" type="slidenum">
              <a:rPr lang="fr-FR" smtClean="0"/>
              <a:t>‹N°›</a:t>
            </a:fld>
            <a:endParaRPr lang="fr-FR"/>
          </a:p>
        </p:txBody>
      </p:sp>
    </p:spTree>
    <p:extLst>
      <p:ext uri="{BB962C8B-B14F-4D97-AF65-F5344CB8AC3E}">
        <p14:creationId xmlns:p14="http://schemas.microsoft.com/office/powerpoint/2010/main" val="275056447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2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TIF"/><Relationship Id="rId5" Type="http://schemas.openxmlformats.org/officeDocument/2006/relationships/image" Target="../media/image12.TIF"/><Relationship Id="rId4" Type="http://schemas.openxmlformats.org/officeDocument/2006/relationships/image" Target="../media/image11.TIF"/></Relationships>
</file>

<file path=ppt/slides/_rels/slide8.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86697" y="4600574"/>
            <a:ext cx="6780878" cy="2114261"/>
          </a:xfrm>
        </p:spPr>
        <p:txBody>
          <a:bodyPr>
            <a:normAutofit/>
          </a:bodyPr>
          <a:lstStyle/>
          <a:p>
            <a:pPr algn="l"/>
            <a:r>
              <a:rPr lang="fr-FR" sz="3600" dirty="0" smtClean="0">
                <a:latin typeface="Calibri" panose="020F0502020204030204" pitchFamily="34" charset="0"/>
                <a:cs typeface="Calibri" panose="020F0502020204030204" pitchFamily="34" charset="0"/>
              </a:rPr>
              <a:t>Service diocésain</a:t>
            </a:r>
            <a:br>
              <a:rPr lang="fr-FR" sz="3600" dirty="0" smtClean="0">
                <a:latin typeface="Calibri" panose="020F0502020204030204" pitchFamily="34" charset="0"/>
                <a:cs typeface="Calibri" panose="020F0502020204030204" pitchFamily="34" charset="0"/>
              </a:rPr>
            </a:br>
            <a:r>
              <a:rPr lang="fr-FR" sz="3600" dirty="0" smtClean="0">
                <a:latin typeface="Calibri" panose="020F0502020204030204" pitchFamily="34" charset="0"/>
                <a:cs typeface="Calibri" panose="020F0502020204030204" pitchFamily="34" charset="0"/>
              </a:rPr>
              <a:t>du </a:t>
            </a:r>
            <a:r>
              <a:rPr lang="fr-FR" sz="3600" b="1" dirty="0" err="1" smtClean="0">
                <a:latin typeface="Calibri" panose="020F0502020204030204" pitchFamily="34" charset="0"/>
                <a:cs typeface="Calibri" panose="020F0502020204030204" pitchFamily="34" charset="0"/>
              </a:rPr>
              <a:t>catéchuménaT</a:t>
            </a:r>
            <a:r>
              <a:rPr lang="fr-FR" sz="3600" dirty="0" smtClean="0">
                <a:latin typeface="Calibri" panose="020F0502020204030204" pitchFamily="34" charset="0"/>
                <a:cs typeface="Calibri" panose="020F0502020204030204" pitchFamily="34" charset="0"/>
              </a:rPr>
              <a:t> </a:t>
            </a:r>
            <a:br>
              <a:rPr lang="fr-FR" sz="3600" dirty="0" smtClean="0">
                <a:latin typeface="Calibri" panose="020F0502020204030204" pitchFamily="34" charset="0"/>
                <a:cs typeface="Calibri" panose="020F0502020204030204" pitchFamily="34" charset="0"/>
              </a:rPr>
            </a:br>
            <a:endParaRPr lang="fr-FR" sz="3600" b="1" dirty="0">
              <a:latin typeface="Calibri" panose="020F0502020204030204" pitchFamily="34" charset="0"/>
              <a:cs typeface="Calibri" panose="020F0502020204030204" pitchFamily="34" charset="0"/>
            </a:endParaRPr>
          </a:p>
        </p:txBody>
      </p:sp>
      <p:pic>
        <p:nvPicPr>
          <p:cNvPr id="6" name="Image 5"/>
          <p:cNvPicPr>
            <a:picLocks noChangeAspect="1"/>
          </p:cNvPicPr>
          <p:nvPr/>
        </p:nvPicPr>
        <p:blipFill>
          <a:blip r:embed="rId3">
            <a:duotone>
              <a:prstClr val="black"/>
              <a:schemeClr val="accent6">
                <a:tint val="45000"/>
                <a:satMod val="400000"/>
              </a:schemeClr>
            </a:duotone>
          </a:blip>
          <a:stretch>
            <a:fillRect/>
          </a:stretch>
        </p:blipFill>
        <p:spPr>
          <a:xfrm>
            <a:off x="9464842" y="4876104"/>
            <a:ext cx="1540042" cy="1563200"/>
          </a:xfrm>
          <a:prstGeom prst="rect">
            <a:avLst/>
          </a:prstGeom>
        </p:spPr>
      </p:pic>
      <p:sp>
        <p:nvSpPr>
          <p:cNvPr id="7" name="ZoneTexte 6"/>
          <p:cNvSpPr txBox="1"/>
          <p:nvPr/>
        </p:nvSpPr>
        <p:spPr>
          <a:xfrm>
            <a:off x="2967789" y="946484"/>
            <a:ext cx="6497053" cy="2554545"/>
          </a:xfrm>
          <a:prstGeom prst="rect">
            <a:avLst/>
          </a:prstGeom>
          <a:solidFill>
            <a:schemeClr val="accent1">
              <a:lumMod val="75000"/>
            </a:schemeClr>
          </a:solidFill>
        </p:spPr>
        <p:txBody>
          <a:bodyPr wrap="square" rtlCol="0">
            <a:spAutoFit/>
          </a:bodyPr>
          <a:lstStyle/>
          <a:p>
            <a:pPr algn="ctr"/>
            <a:r>
              <a:rPr lang="fr-FR" sz="4000" b="1" dirty="0" smtClean="0">
                <a:solidFill>
                  <a:schemeClr val="bg1"/>
                </a:solidFill>
              </a:rPr>
              <a:t>COURS </a:t>
            </a:r>
            <a:r>
              <a:rPr lang="fr-FR" sz="4000" b="1" dirty="0">
                <a:solidFill>
                  <a:schemeClr val="bg1"/>
                </a:solidFill>
              </a:rPr>
              <a:t>7 </a:t>
            </a:r>
            <a:r>
              <a:rPr lang="fr-FR" sz="4000" b="1" dirty="0" smtClean="0">
                <a:solidFill>
                  <a:schemeClr val="bg1"/>
                </a:solidFill>
              </a:rPr>
              <a:t> </a:t>
            </a:r>
            <a:r>
              <a:rPr lang="fr-FR" sz="4000" dirty="0">
                <a:solidFill>
                  <a:schemeClr val="bg1"/>
                </a:solidFill>
              </a:rPr>
              <a:t>ACCOMPAGNEMENT </a:t>
            </a:r>
            <a:endParaRPr lang="fr-FR" sz="4000" dirty="0" smtClean="0">
              <a:solidFill>
                <a:schemeClr val="bg1"/>
              </a:solidFill>
            </a:endParaRPr>
          </a:p>
          <a:p>
            <a:pPr algn="ctr"/>
            <a:r>
              <a:rPr lang="fr-FR" sz="4000" dirty="0">
                <a:solidFill>
                  <a:schemeClr val="bg1"/>
                </a:solidFill>
              </a:rPr>
              <a:t>e</a:t>
            </a:r>
            <a:r>
              <a:rPr lang="fr-FR" sz="4000" dirty="0" smtClean="0">
                <a:solidFill>
                  <a:schemeClr val="bg1"/>
                </a:solidFill>
              </a:rPr>
              <a:t>t </a:t>
            </a:r>
          </a:p>
          <a:p>
            <a:pPr algn="ctr"/>
            <a:r>
              <a:rPr lang="fr-FR" sz="4000" dirty="0" smtClean="0">
                <a:solidFill>
                  <a:schemeClr val="bg1"/>
                </a:solidFill>
              </a:rPr>
              <a:t> </a:t>
            </a:r>
            <a:r>
              <a:rPr lang="fr-FR" sz="4000" dirty="0">
                <a:solidFill>
                  <a:schemeClr val="bg1"/>
                </a:solidFill>
              </a:rPr>
              <a:t>CATECHESE  </a:t>
            </a:r>
          </a:p>
        </p:txBody>
      </p:sp>
    </p:spTree>
    <p:extLst>
      <p:ext uri="{BB962C8B-B14F-4D97-AF65-F5344CB8AC3E}">
        <p14:creationId xmlns:p14="http://schemas.microsoft.com/office/powerpoint/2010/main" val="86914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FF9CA8C-D15C-4ECF-BE70-8A62F51A70B7}" type="slidenum">
              <a:rPr lang="fr-FR" smtClean="0"/>
              <a:t>2</a:t>
            </a:fld>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5641" y="0"/>
            <a:ext cx="8376359" cy="5951621"/>
          </a:xfrm>
          <a:prstGeom prst="rect">
            <a:avLst/>
          </a:prstGeom>
        </p:spPr>
      </p:pic>
      <p:sp>
        <p:nvSpPr>
          <p:cNvPr id="8" name="ZoneTexte 7"/>
          <p:cNvSpPr txBox="1"/>
          <p:nvPr/>
        </p:nvSpPr>
        <p:spPr>
          <a:xfrm>
            <a:off x="0" y="0"/>
            <a:ext cx="4078705" cy="7294305"/>
          </a:xfrm>
          <a:prstGeom prst="rect">
            <a:avLst/>
          </a:prstGeom>
          <a:solidFill>
            <a:schemeClr val="accent1">
              <a:lumMod val="75000"/>
            </a:schemeClr>
          </a:solidFill>
        </p:spPr>
        <p:txBody>
          <a:bodyPr wrap="square" rtlCol="0">
            <a:spAutoFit/>
          </a:bodyPr>
          <a:lstStyle/>
          <a:p>
            <a:pPr algn="ctr"/>
            <a:endParaRPr lang="fr-FR" sz="4000" b="1" dirty="0" smtClean="0">
              <a:solidFill>
                <a:schemeClr val="bg1"/>
              </a:solidFill>
            </a:endParaRPr>
          </a:p>
          <a:p>
            <a:pPr algn="ctr"/>
            <a:r>
              <a:rPr lang="fr-FR" sz="4000" b="1" dirty="0" smtClean="0">
                <a:solidFill>
                  <a:schemeClr val="bg1"/>
                </a:solidFill>
              </a:rPr>
              <a:t>Méditation </a:t>
            </a:r>
          </a:p>
          <a:p>
            <a:pPr algn="ctr"/>
            <a:r>
              <a:rPr lang="fr-FR" sz="4000" b="1" dirty="0" smtClean="0">
                <a:solidFill>
                  <a:schemeClr val="bg1"/>
                </a:solidFill>
              </a:rPr>
              <a:t>et </a:t>
            </a:r>
          </a:p>
          <a:p>
            <a:pPr algn="ctr"/>
            <a:r>
              <a:rPr lang="fr-FR" sz="4000" b="1" dirty="0" smtClean="0">
                <a:solidFill>
                  <a:schemeClr val="bg1"/>
                </a:solidFill>
              </a:rPr>
              <a:t>prière </a:t>
            </a:r>
          </a:p>
          <a:p>
            <a:pPr algn="ctr"/>
            <a:endParaRPr lang="fr-FR" sz="4000" b="1" dirty="0">
              <a:solidFill>
                <a:schemeClr val="bg1"/>
              </a:solidFill>
            </a:endParaRPr>
          </a:p>
          <a:p>
            <a:pPr algn="ctr"/>
            <a:r>
              <a:rPr lang="fr-FR" sz="4000" b="1" dirty="0" err="1">
                <a:solidFill>
                  <a:schemeClr val="bg1"/>
                </a:solidFill>
              </a:rPr>
              <a:t>Ac</a:t>
            </a:r>
            <a:r>
              <a:rPr lang="fr-FR" sz="4000" b="1" dirty="0">
                <a:solidFill>
                  <a:schemeClr val="bg1"/>
                </a:solidFill>
              </a:rPr>
              <a:t>. 8, </a:t>
            </a:r>
            <a:r>
              <a:rPr lang="fr-FR" sz="4000" b="1" dirty="0" smtClean="0">
                <a:solidFill>
                  <a:schemeClr val="bg1"/>
                </a:solidFill>
              </a:rPr>
              <a:t>26-39</a:t>
            </a:r>
          </a:p>
          <a:p>
            <a:pPr algn="ctr"/>
            <a:endParaRPr lang="fr-FR" sz="4000" b="1" dirty="0">
              <a:solidFill>
                <a:schemeClr val="bg1"/>
              </a:solidFill>
            </a:endParaRPr>
          </a:p>
          <a:p>
            <a:pPr algn="ctr"/>
            <a:r>
              <a:rPr lang="fr-FR" sz="2800" b="1" dirty="0" smtClean="0">
                <a:solidFill>
                  <a:schemeClr val="bg1"/>
                </a:solidFill>
              </a:rPr>
              <a:t>Philippe </a:t>
            </a:r>
            <a:r>
              <a:rPr lang="fr-FR" sz="2800" b="1" dirty="0">
                <a:solidFill>
                  <a:schemeClr val="bg1"/>
                </a:solidFill>
              </a:rPr>
              <a:t>et l’eunuque</a:t>
            </a:r>
            <a:r>
              <a:rPr lang="fr-FR" sz="2800" b="1" dirty="0" smtClean="0">
                <a:solidFill>
                  <a:schemeClr val="bg1"/>
                </a:solidFill>
              </a:rPr>
              <a:t>.</a:t>
            </a:r>
          </a:p>
          <a:p>
            <a:pPr algn="ctr"/>
            <a:endParaRPr lang="fr-FR" sz="4000" b="1" dirty="0" smtClean="0">
              <a:solidFill>
                <a:schemeClr val="bg1"/>
              </a:solidFill>
            </a:endParaRPr>
          </a:p>
          <a:p>
            <a:pPr algn="ctr"/>
            <a:endParaRPr lang="fr-FR" sz="4000" b="1" dirty="0">
              <a:solidFill>
                <a:schemeClr val="bg1"/>
              </a:solidFill>
            </a:endParaRPr>
          </a:p>
          <a:p>
            <a:pPr algn="ctr"/>
            <a:endParaRPr lang="fr-FR" sz="4000" b="1" dirty="0" smtClean="0">
              <a:solidFill>
                <a:schemeClr val="bg1"/>
              </a:solidFill>
            </a:endParaRPr>
          </a:p>
          <a:p>
            <a:pPr algn="ctr"/>
            <a:endParaRPr lang="fr-FR" sz="4000" b="1" dirty="0">
              <a:solidFill>
                <a:schemeClr val="bg1"/>
              </a:solidFill>
            </a:endParaRPr>
          </a:p>
        </p:txBody>
      </p:sp>
      <p:sp>
        <p:nvSpPr>
          <p:cNvPr id="9" name="ZoneTexte 8"/>
          <p:cNvSpPr txBox="1"/>
          <p:nvPr/>
        </p:nvSpPr>
        <p:spPr>
          <a:xfrm>
            <a:off x="11197389" y="6457750"/>
            <a:ext cx="753979" cy="400250"/>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817148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FF9CA8C-D15C-4ECF-BE70-8A62F51A70B7}" type="slidenum">
              <a:rPr lang="fr-FR" smtClean="0"/>
              <a:t>3</a:t>
            </a:fld>
            <a:endParaRPr lang="fr-FR" dirty="0"/>
          </a:p>
        </p:txBody>
      </p:sp>
      <p:sp>
        <p:nvSpPr>
          <p:cNvPr id="21" name="Titre 20"/>
          <p:cNvSpPr>
            <a:spLocks noGrp="1"/>
          </p:cNvSpPr>
          <p:nvPr>
            <p:ph type="title"/>
          </p:nvPr>
        </p:nvSpPr>
        <p:spPr>
          <a:xfrm>
            <a:off x="692523" y="941714"/>
            <a:ext cx="7825835" cy="2892514"/>
          </a:xfrm>
        </p:spPr>
        <p:txBody>
          <a:bodyPr>
            <a:normAutofit fontScale="90000"/>
          </a:bodyPr>
          <a:lstStyle/>
          <a:p>
            <a:r>
              <a:rPr lang="fr-FR" b="1" dirty="0">
                <a:solidFill>
                  <a:srgbClr val="7030A0"/>
                </a:solidFill>
              </a:rPr>
              <a:t>Introduction</a:t>
            </a:r>
            <a:r>
              <a:rPr lang="fr-FR" b="1" dirty="0"/>
              <a:t> </a:t>
            </a:r>
            <a:r>
              <a:rPr lang="fr-FR" b="1" dirty="0" smtClean="0"/>
              <a:t/>
            </a:r>
            <a:br>
              <a:rPr lang="fr-FR" b="1" dirty="0" smtClean="0"/>
            </a:br>
            <a:r>
              <a:rPr lang="fr-FR" b="1" dirty="0"/>
              <a:t/>
            </a:r>
            <a:br>
              <a:rPr lang="fr-FR" b="1" dirty="0"/>
            </a:br>
            <a:r>
              <a:rPr lang="fr-FR" b="1" dirty="0" smtClean="0"/>
              <a:t>Que </a:t>
            </a:r>
            <a:r>
              <a:rPr lang="fr-FR" b="1" dirty="0"/>
              <a:t>disent les textes sur l’articulation accompagnement-catéchèse ?</a:t>
            </a:r>
            <a:endParaRPr lang="fr-FR" dirty="0"/>
          </a:p>
        </p:txBody>
      </p:sp>
      <p:sp>
        <p:nvSpPr>
          <p:cNvPr id="12" name="ZoneTexte 11"/>
          <p:cNvSpPr txBox="1"/>
          <p:nvPr/>
        </p:nvSpPr>
        <p:spPr>
          <a:xfrm>
            <a:off x="11197389" y="6457750"/>
            <a:ext cx="753979" cy="400250"/>
          </a:xfrm>
          <a:prstGeom prst="rect">
            <a:avLst/>
          </a:prstGeom>
          <a:solidFill>
            <a:schemeClr val="bg1"/>
          </a:solidFill>
        </p:spPr>
        <p:txBody>
          <a:bodyPr wrap="square" rtlCol="0">
            <a:spAutoFit/>
          </a:bodyPr>
          <a:lstStyle/>
          <a:p>
            <a:endParaRPr lang="fr-FR"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8358" y="2667587"/>
            <a:ext cx="2950143" cy="3130030"/>
          </a:xfrm>
          <a:prstGeom prst="rect">
            <a:avLst/>
          </a:prstGeom>
        </p:spPr>
      </p:pic>
    </p:spTree>
    <p:extLst>
      <p:ext uri="{BB962C8B-B14F-4D97-AF65-F5344CB8AC3E}">
        <p14:creationId xmlns:p14="http://schemas.microsoft.com/office/powerpoint/2010/main" val="2029331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FF9CA8C-D15C-4ECF-BE70-8A62F51A70B7}" type="slidenum">
              <a:rPr lang="fr-FR" smtClean="0"/>
              <a:t>4</a:t>
            </a:fld>
            <a:endParaRPr lang="fr-FR" dirty="0"/>
          </a:p>
        </p:txBody>
      </p:sp>
      <p:sp>
        <p:nvSpPr>
          <p:cNvPr id="21" name="Titre 20"/>
          <p:cNvSpPr>
            <a:spLocks noGrp="1"/>
          </p:cNvSpPr>
          <p:nvPr>
            <p:ph type="title"/>
          </p:nvPr>
        </p:nvSpPr>
        <p:spPr>
          <a:xfrm>
            <a:off x="692523" y="668999"/>
            <a:ext cx="7825835" cy="2892514"/>
          </a:xfrm>
        </p:spPr>
        <p:txBody>
          <a:bodyPr>
            <a:noAutofit/>
          </a:bodyPr>
          <a:lstStyle/>
          <a:p>
            <a:pPr>
              <a:lnSpc>
                <a:spcPct val="100000"/>
              </a:lnSpc>
            </a:pPr>
            <a:r>
              <a:rPr lang="fr-FR" sz="2400" dirty="0"/>
              <a:t/>
            </a:r>
            <a:br>
              <a:rPr lang="fr-FR" sz="2400" dirty="0"/>
            </a:br>
            <a:r>
              <a:rPr lang="fr-FR" sz="2400" b="1" dirty="0">
                <a:solidFill>
                  <a:srgbClr val="9900FF"/>
                </a:solidFill>
              </a:rPr>
              <a:t>St. Ignace d’Antioche (IIe siècle</a:t>
            </a:r>
            <a:r>
              <a:rPr lang="fr-FR" sz="2400" b="1" dirty="0" smtClean="0">
                <a:solidFill>
                  <a:srgbClr val="9900FF"/>
                </a:solidFill>
              </a:rPr>
              <a:t>)</a:t>
            </a:r>
            <a:r>
              <a:rPr lang="fr-FR" sz="2400" dirty="0"/>
              <a:t/>
            </a:r>
            <a:br>
              <a:rPr lang="fr-FR" sz="2400" dirty="0"/>
            </a:br>
            <a:r>
              <a:rPr lang="fr-FR" sz="2400" dirty="0">
                <a:solidFill>
                  <a:srgbClr val="9900FF"/>
                </a:solidFill>
              </a:rPr>
              <a:t>Formule christologique</a:t>
            </a:r>
            <a:r>
              <a:rPr lang="fr-FR" sz="2400" dirty="0" smtClean="0">
                <a:solidFill>
                  <a:srgbClr val="9900FF"/>
                </a:solidFill>
              </a:rPr>
              <a:t>.</a:t>
            </a:r>
            <a:br>
              <a:rPr lang="fr-FR" sz="2400" dirty="0" smtClean="0">
                <a:solidFill>
                  <a:srgbClr val="9900FF"/>
                </a:solidFill>
              </a:rPr>
            </a:br>
            <a:r>
              <a:rPr lang="fr-FR" sz="2400" dirty="0" smtClean="0"/>
              <a:t>Soyez </a:t>
            </a:r>
            <a:r>
              <a:rPr lang="fr-FR" sz="2400" dirty="0"/>
              <a:t>sourds à ceux qui parlent d’autre chose que de Jésus-Christ, de la race de David, fils de Marie, qui est véritablement né, a mangé et bu, a véritablement souffert la persécution sous Ponce Pilate, a véritablement été crucifié, est mort, à la face du ciel, de la terre, des enfers. Il est véritablement ressuscité d’entre les morts. </a:t>
            </a:r>
            <a:r>
              <a:rPr lang="fr-FR" sz="1600" dirty="0"/>
              <a:t>Lettre aux </a:t>
            </a:r>
            <a:r>
              <a:rPr lang="fr-FR" sz="1600" dirty="0" err="1"/>
              <a:t>Tralliens</a:t>
            </a:r>
            <a:r>
              <a:rPr lang="fr-FR" sz="1600" dirty="0"/>
              <a:t>, 9, trad. </a:t>
            </a:r>
            <a:r>
              <a:rPr lang="fr-FR" sz="1600" dirty="0" err="1"/>
              <a:t>Hamman</a:t>
            </a:r>
            <a:r>
              <a:rPr lang="fr-FR" sz="1600" dirty="0" smtClean="0"/>
              <a:t>.</a:t>
            </a:r>
            <a:r>
              <a:rPr lang="fr-FR" sz="2400" dirty="0"/>
              <a:t/>
            </a:r>
            <a:br>
              <a:rPr lang="fr-FR" sz="2400" dirty="0"/>
            </a:br>
            <a:r>
              <a:rPr lang="fr-FR" sz="2400" dirty="0" smtClean="0"/>
              <a:t/>
            </a:r>
            <a:br>
              <a:rPr lang="fr-FR" sz="2400" dirty="0" smtClean="0"/>
            </a:br>
            <a:endParaRPr lang="fr-FR" sz="2400" dirty="0"/>
          </a:p>
        </p:txBody>
      </p:sp>
      <p:sp>
        <p:nvSpPr>
          <p:cNvPr id="12" name="ZoneTexte 11"/>
          <p:cNvSpPr txBox="1"/>
          <p:nvPr/>
        </p:nvSpPr>
        <p:spPr>
          <a:xfrm>
            <a:off x="11197389" y="6457750"/>
            <a:ext cx="753979" cy="400250"/>
          </a:xfrm>
          <a:prstGeom prst="rect">
            <a:avLst/>
          </a:prstGeom>
          <a:solidFill>
            <a:schemeClr val="bg1"/>
          </a:solidFill>
        </p:spPr>
        <p:txBody>
          <a:bodyPr wrap="square" rtlCol="0">
            <a:spAutoFit/>
          </a:bodyPr>
          <a:lstStyle/>
          <a:p>
            <a:endParaRPr lang="fr-FR" dirty="0"/>
          </a:p>
        </p:txBody>
      </p:sp>
      <p:sp>
        <p:nvSpPr>
          <p:cNvPr id="9" name="Titre 20"/>
          <p:cNvSpPr txBox="1">
            <a:spLocks/>
          </p:cNvSpPr>
          <p:nvPr/>
        </p:nvSpPr>
        <p:spPr>
          <a:xfrm>
            <a:off x="2526630" y="3965486"/>
            <a:ext cx="9047748" cy="2892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dirty="0" smtClean="0"/>
              <a:t/>
            </a:r>
            <a:br>
              <a:rPr lang="fr-FR" sz="2400" dirty="0" smtClean="0"/>
            </a:br>
            <a:r>
              <a:rPr lang="fr-FR" sz="2400" dirty="0" smtClean="0">
                <a:solidFill>
                  <a:srgbClr val="9900FF"/>
                </a:solidFill>
              </a:rPr>
              <a:t>Formule trinitaire</a:t>
            </a:r>
            <a:r>
              <a:rPr lang="fr-FR" sz="2400" dirty="0" smtClean="0"/>
              <a:t/>
            </a:r>
            <a:br>
              <a:rPr lang="fr-FR" sz="2400" dirty="0" smtClean="0"/>
            </a:br>
            <a:r>
              <a:rPr lang="fr-FR" sz="2400" dirty="0" smtClean="0"/>
              <a:t>Efforcez-vous d’être fermement attachés aux enseignements du Seigneur et des apôtres, « afin de réussir en tout ce que vous entreprenez » (Ps 1, 3), de chair et d’esprit, dans la foi et la charité, avec le Fils et le Père et l’Esprit. </a:t>
            </a:r>
            <a:r>
              <a:rPr lang="fr-FR" sz="1600" dirty="0" smtClean="0"/>
              <a:t>Lettre aux Romains, 13, trad. </a:t>
            </a:r>
            <a:r>
              <a:rPr lang="fr-FR" sz="1600" dirty="0" err="1" smtClean="0"/>
              <a:t>Hamman</a:t>
            </a:r>
            <a:r>
              <a:rPr lang="fr-FR" sz="1600" dirty="0" smtClean="0"/>
              <a:t>.</a:t>
            </a: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1206" y="365486"/>
            <a:ext cx="1686183" cy="3600000"/>
          </a:xfrm>
          <a:prstGeom prst="rect">
            <a:avLst/>
          </a:prstGeom>
        </p:spPr>
      </p:pic>
    </p:spTree>
    <p:extLst>
      <p:ext uri="{BB962C8B-B14F-4D97-AF65-F5344CB8AC3E}">
        <p14:creationId xmlns:p14="http://schemas.microsoft.com/office/powerpoint/2010/main" val="323045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FF9CA8C-D15C-4ECF-BE70-8A62F51A70B7}" type="slidenum">
              <a:rPr lang="fr-FR" smtClean="0"/>
              <a:t>5</a:t>
            </a:fld>
            <a:endParaRPr lang="fr-FR" dirty="0"/>
          </a:p>
        </p:txBody>
      </p:sp>
      <p:sp>
        <p:nvSpPr>
          <p:cNvPr id="21" name="Titre 20"/>
          <p:cNvSpPr>
            <a:spLocks noGrp="1"/>
          </p:cNvSpPr>
          <p:nvPr>
            <p:ph type="title"/>
          </p:nvPr>
        </p:nvSpPr>
        <p:spPr>
          <a:xfrm>
            <a:off x="513348" y="909629"/>
            <a:ext cx="8197515" cy="2892514"/>
          </a:xfrm>
        </p:spPr>
        <p:txBody>
          <a:bodyPr>
            <a:noAutofit/>
          </a:bodyPr>
          <a:lstStyle/>
          <a:p>
            <a:r>
              <a:rPr lang="fr-FR" sz="2400" dirty="0"/>
              <a:t/>
            </a:r>
            <a:br>
              <a:rPr lang="fr-FR" sz="2400" dirty="0"/>
            </a:br>
            <a:r>
              <a:rPr lang="fr-FR" sz="2400" dirty="0"/>
              <a:t/>
            </a:r>
            <a:br>
              <a:rPr lang="fr-FR" sz="2400" dirty="0"/>
            </a:br>
            <a:r>
              <a:rPr lang="fr-FR" sz="2400" dirty="0"/>
              <a:t/>
            </a:r>
            <a:br>
              <a:rPr lang="fr-FR" sz="2400" dirty="0"/>
            </a:br>
            <a:r>
              <a:rPr lang="fr-FR" sz="2400" dirty="0">
                <a:solidFill>
                  <a:srgbClr val="9900FF"/>
                </a:solidFill>
              </a:rPr>
              <a:t>St. Irénée (IIe </a:t>
            </a:r>
            <a:r>
              <a:rPr lang="fr-FR" sz="2400" dirty="0" smtClean="0">
                <a:solidFill>
                  <a:srgbClr val="9900FF"/>
                </a:solidFill>
              </a:rPr>
              <a:t>siècle).</a:t>
            </a:r>
            <a:r>
              <a:rPr lang="fr-FR" sz="2400" dirty="0" smtClean="0"/>
              <a:t> </a:t>
            </a:r>
            <a:r>
              <a:rPr lang="fr-FR" sz="2400" dirty="0" smtClean="0">
                <a:solidFill>
                  <a:srgbClr val="9900FF"/>
                </a:solidFill>
              </a:rPr>
              <a:t>La </a:t>
            </a:r>
            <a:r>
              <a:rPr lang="fr-FR" sz="2400" dirty="0">
                <a:solidFill>
                  <a:srgbClr val="9900FF"/>
                </a:solidFill>
              </a:rPr>
              <a:t>règle de foi.</a:t>
            </a:r>
            <a:r>
              <a:rPr lang="fr-FR" sz="2400" dirty="0"/>
              <a:t/>
            </a:r>
            <a:br>
              <a:rPr lang="fr-FR" sz="2400" dirty="0"/>
            </a:br>
            <a:r>
              <a:rPr lang="fr-FR" sz="2400" dirty="0"/>
              <a:t>La foi que nous avons reçue de l’Eglise, nous la gardons avec soin, car sans cesse, sous l’action de l’Esprit de Dieu, elle rajeunit et fait rajeunir [cette Eglise]. </a:t>
            </a:r>
            <a:br>
              <a:rPr lang="fr-FR" sz="2400" dirty="0"/>
            </a:br>
            <a:r>
              <a:rPr lang="fr-FR" sz="2400" dirty="0"/>
              <a:t>C’est dans l’Eglise qu’a été déposée la communion avec le Christ, c’est-à-dire l’Esprit </a:t>
            </a:r>
            <a:r>
              <a:rPr lang="fr-FR" sz="2400" dirty="0" smtClean="0"/>
              <a:t>Saint</a:t>
            </a:r>
            <a:r>
              <a:rPr lang="fr-FR" sz="2400" dirty="0"/>
              <a:t>, gage de l’incorruptibilité, confirmation de notre foi, échelle de notre ascension vers Dieu.</a:t>
            </a:r>
            <a:br>
              <a:rPr lang="fr-FR" sz="2400" dirty="0"/>
            </a:br>
            <a:r>
              <a:rPr lang="fr-FR" sz="2400" dirty="0"/>
              <a:t>[…] Car là où est l’Eglise, là est l’Esprit de Dieu : et là où est l’Esprit de Dieu, là est l’Eglise et toute grâce. Et l’Esprit est vérité. </a:t>
            </a:r>
            <a:r>
              <a:rPr lang="fr-FR" sz="1600" dirty="0"/>
              <a:t>Contre les hérésies, III, 24, trad. Rousseau/</a:t>
            </a:r>
            <a:r>
              <a:rPr lang="fr-FR" sz="1600" dirty="0" err="1"/>
              <a:t>Hamman</a:t>
            </a:r>
            <a:r>
              <a:rPr lang="fr-FR" sz="2400" dirty="0"/>
              <a:t/>
            </a:r>
            <a:br>
              <a:rPr lang="fr-FR" sz="2400" dirty="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endParaRPr lang="fr-FR" sz="2400" dirty="0"/>
          </a:p>
        </p:txBody>
      </p:sp>
      <p:sp>
        <p:nvSpPr>
          <p:cNvPr id="12" name="ZoneTexte 11"/>
          <p:cNvSpPr txBox="1"/>
          <p:nvPr/>
        </p:nvSpPr>
        <p:spPr>
          <a:xfrm>
            <a:off x="11197389" y="6457750"/>
            <a:ext cx="753979" cy="400250"/>
          </a:xfrm>
          <a:prstGeom prst="rect">
            <a:avLst/>
          </a:prstGeom>
          <a:solidFill>
            <a:schemeClr val="bg1"/>
          </a:solidFill>
        </p:spPr>
        <p:txBody>
          <a:bodyPr wrap="square" rtlCol="0">
            <a:spAutoFit/>
          </a:bodyPr>
          <a:lstStyle/>
          <a:p>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9063" y="545756"/>
            <a:ext cx="1941094" cy="3019480"/>
          </a:xfrm>
          <a:prstGeom prst="rect">
            <a:avLst/>
          </a:prstGeom>
        </p:spPr>
      </p:pic>
      <p:grpSp>
        <p:nvGrpSpPr>
          <p:cNvPr id="7" name="Groupe 6"/>
          <p:cNvGrpSpPr/>
          <p:nvPr/>
        </p:nvGrpSpPr>
        <p:grpSpPr>
          <a:xfrm>
            <a:off x="699510" y="3565236"/>
            <a:ext cx="11789270" cy="2892514"/>
            <a:chOff x="699510" y="3565236"/>
            <a:chExt cx="11789270" cy="2892514"/>
          </a:xfrm>
        </p:grpSpPr>
        <p:sp>
          <p:nvSpPr>
            <p:cNvPr id="6" name="Titre 20"/>
            <p:cNvSpPr txBox="1">
              <a:spLocks/>
            </p:cNvSpPr>
            <p:nvPr/>
          </p:nvSpPr>
          <p:spPr>
            <a:xfrm>
              <a:off x="2322095" y="3565236"/>
              <a:ext cx="10166685" cy="2892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solidFill>
                    <a:srgbClr val="9900FF"/>
                  </a:solidFill>
                </a:rPr>
                <a:t>St. Cyprien de Carthage (IIIe siècle)</a:t>
              </a:r>
              <a:r>
                <a:rPr lang="fr-FR" sz="2400" dirty="0" smtClean="0"/>
                <a:t/>
              </a:r>
              <a:br>
                <a:rPr lang="fr-FR" sz="2400" dirty="0" smtClean="0"/>
              </a:br>
              <a:r>
                <a:rPr lang="fr-FR" sz="2400" dirty="0" smtClean="0"/>
                <a:t>Il ne peut avoir Dieu pour Père celui qui n’a pas l’Eglise pour mère. </a:t>
              </a:r>
              <a:br>
                <a:rPr lang="fr-FR" sz="2400" dirty="0" smtClean="0"/>
              </a:br>
              <a:r>
                <a:rPr lang="fr-FR" sz="1600" dirty="0" smtClean="0"/>
                <a:t>Cyprien de Carthage, 3,1, SC 500, Cerf, 2006.</a:t>
              </a: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endParaRPr lang="fr-FR" sz="2400" dirty="0"/>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510" y="4111493"/>
              <a:ext cx="1436424" cy="1800000"/>
            </a:xfrm>
            <a:prstGeom prst="rect">
              <a:avLst/>
            </a:prstGeom>
          </p:spPr>
        </p:pic>
      </p:grpSp>
    </p:spTree>
    <p:extLst>
      <p:ext uri="{BB962C8B-B14F-4D97-AF65-F5344CB8AC3E}">
        <p14:creationId xmlns:p14="http://schemas.microsoft.com/office/powerpoint/2010/main" val="40970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7141" y="682458"/>
            <a:ext cx="10515600" cy="1325563"/>
          </a:xfrm>
        </p:spPr>
        <p:txBody>
          <a:bodyPr>
            <a:normAutofit fontScale="90000"/>
          </a:bodyPr>
          <a:lstStyle/>
          <a:p>
            <a:r>
              <a:rPr lang="fr-FR" sz="5400" b="1" dirty="0">
                <a:solidFill>
                  <a:srgbClr val="7030A0"/>
                </a:solidFill>
              </a:rPr>
              <a:t>Fonction et mission des accompagnateurs-catéchistes</a:t>
            </a:r>
          </a:p>
        </p:txBody>
      </p:sp>
      <p:sp>
        <p:nvSpPr>
          <p:cNvPr id="4" name="Espace réservé du numéro de diapositive 3"/>
          <p:cNvSpPr>
            <a:spLocks noGrp="1"/>
          </p:cNvSpPr>
          <p:nvPr>
            <p:ph type="sldNum" sz="quarter" idx="12"/>
          </p:nvPr>
        </p:nvSpPr>
        <p:spPr/>
        <p:txBody>
          <a:bodyPr/>
          <a:lstStyle/>
          <a:p>
            <a:fld id="{9FF9CA8C-D15C-4ECF-BE70-8A62F51A70B7}" type="slidenum">
              <a:rPr lang="fr-FR" smtClean="0"/>
              <a:t>6</a:t>
            </a:fld>
            <a:endParaRPr lang="fr-FR" dirty="0"/>
          </a:p>
        </p:txBody>
      </p:sp>
      <p:sp>
        <p:nvSpPr>
          <p:cNvPr id="11" name="Rectangle 10"/>
          <p:cNvSpPr/>
          <p:nvPr/>
        </p:nvSpPr>
        <p:spPr>
          <a:xfrm>
            <a:off x="2706551" y="2054238"/>
            <a:ext cx="8881391" cy="3711785"/>
          </a:xfrm>
          <a:prstGeom prst="rect">
            <a:avLst/>
          </a:prstGeom>
        </p:spPr>
        <p:txBody>
          <a:bodyPr wrap="square">
            <a:spAutoFit/>
          </a:bodyPr>
          <a:lstStyle/>
          <a:p>
            <a:pPr marL="457200" indent="-457200">
              <a:lnSpc>
                <a:spcPct val="120000"/>
              </a:lnSpc>
              <a:buClr>
                <a:srgbClr val="7030A0"/>
              </a:buClr>
              <a:buFont typeface="Courier New" panose="02070309020205020404" pitchFamily="49" charset="0"/>
              <a:buChar char="o"/>
            </a:pPr>
            <a:r>
              <a:rPr lang="fr-FR" sz="2800" b="1" dirty="0" smtClean="0">
                <a:latin typeface="+mj-lt"/>
              </a:rPr>
              <a:t>Pré-catéchuménat</a:t>
            </a:r>
            <a:r>
              <a:rPr lang="fr-FR" sz="2800" b="1" dirty="0">
                <a:latin typeface="+mj-lt"/>
              </a:rPr>
              <a:t>.  </a:t>
            </a:r>
            <a:r>
              <a:rPr lang="fr-FR" sz="2800" dirty="0">
                <a:latin typeface="+mj-lt"/>
              </a:rPr>
              <a:t>Une catéchèse de </a:t>
            </a:r>
            <a:r>
              <a:rPr lang="fr-FR" sz="2800" dirty="0" smtClean="0">
                <a:latin typeface="+mj-lt"/>
              </a:rPr>
              <a:t>1</a:t>
            </a:r>
            <a:r>
              <a:rPr lang="fr-FR" sz="2800" baseline="30000" dirty="0" smtClean="0">
                <a:latin typeface="+mj-lt"/>
              </a:rPr>
              <a:t>ère</a:t>
            </a:r>
            <a:r>
              <a:rPr lang="fr-FR" sz="2800" dirty="0" smtClean="0">
                <a:latin typeface="+mj-lt"/>
              </a:rPr>
              <a:t> évangélisation</a:t>
            </a:r>
            <a:r>
              <a:rPr lang="fr-FR" sz="2800" dirty="0">
                <a:latin typeface="+mj-lt"/>
              </a:rPr>
              <a:t>.</a:t>
            </a:r>
          </a:p>
          <a:p>
            <a:pPr marL="457200" indent="-457200" algn="just">
              <a:lnSpc>
                <a:spcPct val="120000"/>
              </a:lnSpc>
              <a:buClr>
                <a:srgbClr val="7030A0"/>
              </a:buClr>
              <a:buFont typeface="Courier New" panose="02070309020205020404" pitchFamily="49" charset="0"/>
              <a:buChar char="o"/>
            </a:pPr>
            <a:r>
              <a:rPr lang="fr-FR" sz="2800" b="1" dirty="0">
                <a:latin typeface="+mj-lt"/>
              </a:rPr>
              <a:t>De l’entrée en catéchuménat à l’Appel décisif. </a:t>
            </a:r>
            <a:r>
              <a:rPr lang="fr-FR" sz="2800" dirty="0">
                <a:latin typeface="+mj-lt"/>
              </a:rPr>
              <a:t>Une catéchèse </a:t>
            </a:r>
            <a:r>
              <a:rPr lang="fr-FR" sz="2800" dirty="0" smtClean="0">
                <a:latin typeface="+mj-lt"/>
              </a:rPr>
              <a:t>« </a:t>
            </a:r>
            <a:r>
              <a:rPr lang="fr-FR" sz="2800" dirty="0">
                <a:latin typeface="+mj-lt"/>
              </a:rPr>
              <a:t>intégrale ». </a:t>
            </a:r>
          </a:p>
          <a:p>
            <a:pPr marL="457200" indent="-457200">
              <a:lnSpc>
                <a:spcPct val="120000"/>
              </a:lnSpc>
              <a:buClr>
                <a:srgbClr val="7030A0"/>
              </a:buClr>
              <a:buFont typeface="Courier New" panose="02070309020205020404" pitchFamily="49" charset="0"/>
              <a:buChar char="o"/>
            </a:pPr>
            <a:r>
              <a:rPr lang="fr-FR" sz="2800" b="1" dirty="0">
                <a:latin typeface="+mj-lt"/>
              </a:rPr>
              <a:t>Entre l’Appel décisif et la célébration des sacrements</a:t>
            </a:r>
            <a:r>
              <a:rPr lang="fr-FR" sz="2800" dirty="0">
                <a:latin typeface="+mj-lt"/>
              </a:rPr>
              <a:t>. Une catéchèse de « la purification et de l’illumination ». </a:t>
            </a:r>
          </a:p>
          <a:p>
            <a:pPr marL="457200" indent="-457200">
              <a:lnSpc>
                <a:spcPct val="120000"/>
              </a:lnSpc>
              <a:buClr>
                <a:srgbClr val="7030A0"/>
              </a:buClr>
              <a:buFont typeface="Courier New" panose="02070309020205020404" pitchFamily="49" charset="0"/>
              <a:buChar char="o"/>
            </a:pPr>
            <a:r>
              <a:rPr lang="fr-FR" sz="2800" b="1" dirty="0">
                <a:latin typeface="+mj-lt"/>
              </a:rPr>
              <a:t>Après la célébration des sacrements. </a:t>
            </a:r>
            <a:r>
              <a:rPr lang="fr-FR" sz="2800" dirty="0">
                <a:latin typeface="+mj-lt"/>
              </a:rPr>
              <a:t>Catéchèse </a:t>
            </a:r>
            <a:r>
              <a:rPr lang="fr-FR" sz="2800" dirty="0" err="1">
                <a:latin typeface="+mj-lt"/>
              </a:rPr>
              <a:t>mystagogique</a:t>
            </a:r>
            <a:endParaRPr lang="fr-FR" sz="2800" dirty="0">
              <a:latin typeface="+mj-lt"/>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71" y="2743201"/>
            <a:ext cx="2353326" cy="2320934"/>
          </a:xfrm>
          <a:prstGeom prst="rect">
            <a:avLst/>
          </a:prstGeom>
        </p:spPr>
      </p:pic>
      <p:sp>
        <p:nvSpPr>
          <p:cNvPr id="13" name="ZoneTexte 12"/>
          <p:cNvSpPr txBox="1"/>
          <p:nvPr/>
        </p:nvSpPr>
        <p:spPr>
          <a:xfrm>
            <a:off x="11197389" y="6457750"/>
            <a:ext cx="753979" cy="400250"/>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800292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6726" y="170265"/>
            <a:ext cx="10515600" cy="1325563"/>
          </a:xfrm>
        </p:spPr>
        <p:txBody>
          <a:bodyPr>
            <a:normAutofit fontScale="90000"/>
          </a:bodyPr>
          <a:lstStyle/>
          <a:p>
            <a:r>
              <a:rPr lang="fr-FR" sz="5400" b="1" dirty="0" smtClean="0">
                <a:solidFill>
                  <a:srgbClr val="7030A0"/>
                </a:solidFill>
              </a:rPr>
              <a:t>En </a:t>
            </a:r>
            <a:r>
              <a:rPr lang="fr-FR" sz="5400" b="1" dirty="0">
                <a:solidFill>
                  <a:srgbClr val="7030A0"/>
                </a:solidFill>
              </a:rPr>
              <a:t>direct des paroisses : </a:t>
            </a:r>
            <a:r>
              <a:rPr lang="fr-FR" sz="3600" b="1" dirty="0">
                <a:solidFill>
                  <a:srgbClr val="7030A0"/>
                </a:solidFill>
              </a:rPr>
              <a:t>4 partages d’expériences.</a:t>
            </a:r>
          </a:p>
        </p:txBody>
      </p:sp>
      <p:sp>
        <p:nvSpPr>
          <p:cNvPr id="4" name="Espace réservé du numéro de diapositive 3"/>
          <p:cNvSpPr>
            <a:spLocks noGrp="1"/>
          </p:cNvSpPr>
          <p:nvPr>
            <p:ph type="sldNum" sz="quarter" idx="12"/>
          </p:nvPr>
        </p:nvSpPr>
        <p:spPr/>
        <p:txBody>
          <a:bodyPr/>
          <a:lstStyle/>
          <a:p>
            <a:fld id="{9FF9CA8C-D15C-4ECF-BE70-8A62F51A70B7}" type="slidenum">
              <a:rPr lang="fr-FR" smtClean="0"/>
              <a:t>7</a:t>
            </a:fld>
            <a:endParaRPr lang="fr-FR" dirty="0"/>
          </a:p>
        </p:txBody>
      </p:sp>
      <p:grpSp>
        <p:nvGrpSpPr>
          <p:cNvPr id="24" name="Groupe 23"/>
          <p:cNvGrpSpPr/>
          <p:nvPr/>
        </p:nvGrpSpPr>
        <p:grpSpPr>
          <a:xfrm>
            <a:off x="381000" y="1410186"/>
            <a:ext cx="5705870" cy="1938992"/>
            <a:chOff x="335087" y="1202411"/>
            <a:chExt cx="5705870" cy="1938992"/>
          </a:xfrm>
        </p:grpSpPr>
        <p:pic>
          <p:nvPicPr>
            <p:cNvPr id="23" name="Imag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8895" y="1250470"/>
              <a:ext cx="1762062" cy="1774444"/>
            </a:xfrm>
            <a:prstGeom prst="rect">
              <a:avLst/>
            </a:prstGeom>
          </p:spPr>
        </p:pic>
        <p:sp>
          <p:nvSpPr>
            <p:cNvPr id="11" name="Rectangle 10"/>
            <p:cNvSpPr/>
            <p:nvPr/>
          </p:nvSpPr>
          <p:spPr>
            <a:xfrm>
              <a:off x="335087" y="1202411"/>
              <a:ext cx="4509630" cy="1938992"/>
            </a:xfrm>
            <a:prstGeom prst="rect">
              <a:avLst/>
            </a:prstGeom>
          </p:spPr>
          <p:txBody>
            <a:bodyPr wrap="square">
              <a:spAutoFit/>
            </a:bodyPr>
            <a:lstStyle/>
            <a:p>
              <a:pPr algn="just">
                <a:lnSpc>
                  <a:spcPct val="120000"/>
                </a:lnSpc>
                <a:buClr>
                  <a:srgbClr val="7030A0"/>
                </a:buClr>
              </a:pPr>
              <a:r>
                <a:rPr lang="fr-FR" sz="2800" b="1" dirty="0" smtClean="0">
                  <a:latin typeface="+mj-lt"/>
                </a:rPr>
                <a:t>Frère </a:t>
              </a:r>
              <a:r>
                <a:rPr lang="fr-FR" sz="2800" b="1" dirty="0">
                  <a:latin typeface="+mj-lt"/>
                </a:rPr>
                <a:t>Arsène. </a:t>
              </a:r>
            </a:p>
            <a:p>
              <a:pPr marL="457200" indent="-457200" algn="just">
                <a:lnSpc>
                  <a:spcPct val="120000"/>
                </a:lnSpc>
                <a:buClr>
                  <a:srgbClr val="7030A0"/>
                </a:buClr>
                <a:buFont typeface="Courier New" panose="02070309020205020404" pitchFamily="49" charset="0"/>
                <a:buChar char="o"/>
              </a:pPr>
              <a:r>
                <a:rPr lang="fr-FR" sz="2400" dirty="0">
                  <a:latin typeface="+mj-lt"/>
                </a:rPr>
                <a:t>création d'un parcours approprié pour un groupe motivé.</a:t>
              </a:r>
            </a:p>
          </p:txBody>
        </p:sp>
      </p:grpSp>
      <p:grpSp>
        <p:nvGrpSpPr>
          <p:cNvPr id="22" name="Groupe 21"/>
          <p:cNvGrpSpPr/>
          <p:nvPr/>
        </p:nvGrpSpPr>
        <p:grpSpPr>
          <a:xfrm>
            <a:off x="493191" y="3772796"/>
            <a:ext cx="5593679" cy="2261335"/>
            <a:chOff x="451197" y="3631590"/>
            <a:chExt cx="5593679" cy="2261335"/>
          </a:xfrm>
        </p:grpSpPr>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197" y="3900180"/>
              <a:ext cx="1332153" cy="1992745"/>
            </a:xfrm>
            <a:prstGeom prst="rect">
              <a:avLst/>
            </a:prstGeom>
          </p:spPr>
        </p:pic>
        <p:sp>
          <p:nvSpPr>
            <p:cNvPr id="7" name="Rectangle 6"/>
            <p:cNvSpPr/>
            <p:nvPr/>
          </p:nvSpPr>
          <p:spPr>
            <a:xfrm>
              <a:off x="556886" y="3631590"/>
              <a:ext cx="5487990" cy="1938992"/>
            </a:xfrm>
            <a:prstGeom prst="rect">
              <a:avLst/>
            </a:prstGeom>
          </p:spPr>
          <p:txBody>
            <a:bodyPr wrap="square">
              <a:spAutoFit/>
            </a:bodyPr>
            <a:lstStyle/>
            <a:p>
              <a:pPr algn="just">
                <a:lnSpc>
                  <a:spcPct val="120000"/>
                </a:lnSpc>
                <a:buClr>
                  <a:srgbClr val="7030A0"/>
                </a:buClr>
              </a:pPr>
              <a:r>
                <a:rPr lang="fr-FR" sz="2800" b="1" dirty="0" err="1" smtClean="0">
                  <a:latin typeface="+mj-lt"/>
                </a:rPr>
                <a:t>Anilla</a:t>
              </a:r>
              <a:r>
                <a:rPr lang="fr-FR" sz="2800" b="1" dirty="0">
                  <a:latin typeface="+mj-lt"/>
                </a:rPr>
                <a:t>.</a:t>
              </a:r>
            </a:p>
            <a:p>
              <a:pPr marL="1524000" indent="-457200" algn="just">
                <a:lnSpc>
                  <a:spcPct val="120000"/>
                </a:lnSpc>
                <a:buClr>
                  <a:srgbClr val="7030A0"/>
                </a:buClr>
                <a:buFont typeface="Courier New" panose="02070309020205020404" pitchFamily="49" charset="0"/>
                <a:buChar char="o"/>
              </a:pPr>
              <a:r>
                <a:rPr lang="fr-FR" sz="2400" dirty="0" smtClean="0">
                  <a:latin typeface="+mj-lt"/>
                </a:rPr>
                <a:t>Mise </a:t>
              </a:r>
              <a:r>
                <a:rPr lang="fr-FR" sz="2400" dirty="0">
                  <a:latin typeface="+mj-lt"/>
                </a:rPr>
                <a:t>en œuvre d’un parcours de catéchèse (Chemin vers le baptême - Mame-</a:t>
              </a:r>
              <a:r>
                <a:rPr lang="fr-FR" sz="2400" dirty="0" err="1">
                  <a:latin typeface="+mj-lt"/>
                </a:rPr>
                <a:t>Tardy</a:t>
              </a:r>
              <a:r>
                <a:rPr lang="fr-FR" sz="2400" dirty="0" smtClean="0">
                  <a:latin typeface="+mj-lt"/>
                </a:rPr>
                <a:t>).</a:t>
              </a:r>
              <a:endParaRPr lang="fr-FR" sz="2400" dirty="0">
                <a:latin typeface="+mj-lt"/>
              </a:endParaRPr>
            </a:p>
          </p:txBody>
        </p:sp>
      </p:grpSp>
      <p:grpSp>
        <p:nvGrpSpPr>
          <p:cNvPr id="19" name="Groupe 18"/>
          <p:cNvGrpSpPr/>
          <p:nvPr/>
        </p:nvGrpSpPr>
        <p:grpSpPr>
          <a:xfrm>
            <a:off x="6776900" y="1317313"/>
            <a:ext cx="5415100" cy="2093891"/>
            <a:chOff x="7049286" y="809786"/>
            <a:chExt cx="5415100" cy="2093891"/>
          </a:xfrm>
        </p:grpSpPr>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580" y="809786"/>
              <a:ext cx="2461806" cy="2093891"/>
            </a:xfrm>
            <a:prstGeom prst="rect">
              <a:avLst/>
            </a:prstGeom>
          </p:spPr>
        </p:pic>
        <p:sp>
          <p:nvSpPr>
            <p:cNvPr id="8" name="Rectangle 7"/>
            <p:cNvSpPr/>
            <p:nvPr/>
          </p:nvSpPr>
          <p:spPr>
            <a:xfrm>
              <a:off x="7049286" y="1149196"/>
              <a:ext cx="3934971" cy="1052596"/>
            </a:xfrm>
            <a:prstGeom prst="rect">
              <a:avLst/>
            </a:prstGeom>
          </p:spPr>
          <p:txBody>
            <a:bodyPr wrap="square">
              <a:spAutoFit/>
            </a:bodyPr>
            <a:lstStyle/>
            <a:p>
              <a:pPr algn="just">
                <a:lnSpc>
                  <a:spcPct val="120000"/>
                </a:lnSpc>
                <a:buClr>
                  <a:srgbClr val="7030A0"/>
                </a:buClr>
              </a:pPr>
              <a:r>
                <a:rPr lang="fr-FR" sz="2800" b="1" dirty="0" smtClean="0">
                  <a:latin typeface="+mj-lt"/>
                </a:rPr>
                <a:t>Marie-France</a:t>
              </a:r>
              <a:r>
                <a:rPr lang="fr-FR" sz="2800" b="1" dirty="0">
                  <a:latin typeface="+mj-lt"/>
                </a:rPr>
                <a:t>.</a:t>
              </a:r>
            </a:p>
            <a:p>
              <a:pPr marL="457200" indent="-457200" algn="just">
                <a:lnSpc>
                  <a:spcPct val="120000"/>
                </a:lnSpc>
                <a:buClr>
                  <a:srgbClr val="7030A0"/>
                </a:buClr>
                <a:buFont typeface="Courier New" panose="02070309020205020404" pitchFamily="49" charset="0"/>
                <a:buChar char="o"/>
              </a:pPr>
              <a:r>
                <a:rPr lang="fr-FR" sz="2400" dirty="0" smtClean="0">
                  <a:latin typeface="+mj-lt"/>
                </a:rPr>
                <a:t>L’Esprit </a:t>
              </a:r>
              <a:r>
                <a:rPr lang="fr-FR" sz="2400" dirty="0">
                  <a:latin typeface="+mj-lt"/>
                </a:rPr>
                <a:t>Saint à la barre</a:t>
              </a:r>
            </a:p>
          </p:txBody>
        </p:sp>
      </p:grpSp>
      <p:sp>
        <p:nvSpPr>
          <p:cNvPr id="10" name="ZoneTexte 9"/>
          <p:cNvSpPr txBox="1"/>
          <p:nvPr/>
        </p:nvSpPr>
        <p:spPr>
          <a:xfrm>
            <a:off x="11197389" y="6457750"/>
            <a:ext cx="753979" cy="400250"/>
          </a:xfrm>
          <a:prstGeom prst="rect">
            <a:avLst/>
          </a:prstGeom>
          <a:solidFill>
            <a:schemeClr val="bg1"/>
          </a:solidFill>
        </p:spPr>
        <p:txBody>
          <a:bodyPr wrap="square" rtlCol="0">
            <a:spAutoFit/>
          </a:bodyPr>
          <a:lstStyle/>
          <a:p>
            <a:endParaRPr lang="fr-FR" dirty="0"/>
          </a:p>
        </p:txBody>
      </p:sp>
      <p:grpSp>
        <p:nvGrpSpPr>
          <p:cNvPr id="31" name="Groupe 30"/>
          <p:cNvGrpSpPr/>
          <p:nvPr/>
        </p:nvGrpSpPr>
        <p:grpSpPr>
          <a:xfrm>
            <a:off x="6584395" y="3799606"/>
            <a:ext cx="5366973" cy="1938992"/>
            <a:chOff x="6584395" y="3799606"/>
            <a:chExt cx="5366973" cy="1938992"/>
          </a:xfrm>
        </p:grpSpPr>
        <p:pic>
          <p:nvPicPr>
            <p:cNvPr id="30" name="Imag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4395" y="3929891"/>
              <a:ext cx="1411567" cy="1800000"/>
            </a:xfrm>
            <a:prstGeom prst="rect">
              <a:avLst/>
            </a:prstGeom>
          </p:spPr>
        </p:pic>
        <p:sp>
          <p:nvSpPr>
            <p:cNvPr id="9" name="Rectangle 8"/>
            <p:cNvSpPr/>
            <p:nvPr/>
          </p:nvSpPr>
          <p:spPr>
            <a:xfrm>
              <a:off x="7555831" y="3799606"/>
              <a:ext cx="4395537" cy="1938992"/>
            </a:xfrm>
            <a:prstGeom prst="rect">
              <a:avLst/>
            </a:prstGeom>
          </p:spPr>
          <p:txBody>
            <a:bodyPr wrap="square">
              <a:spAutoFit/>
            </a:bodyPr>
            <a:lstStyle/>
            <a:p>
              <a:pPr algn="just">
                <a:lnSpc>
                  <a:spcPct val="120000"/>
                </a:lnSpc>
                <a:buClr>
                  <a:srgbClr val="7030A0"/>
                </a:buClr>
              </a:pPr>
              <a:r>
                <a:rPr lang="fr-FR" sz="2800" b="1" dirty="0" smtClean="0">
                  <a:latin typeface="+mj-lt"/>
                </a:rPr>
                <a:t>Père </a:t>
              </a:r>
              <a:r>
                <a:rPr lang="fr-FR" sz="2800" b="1" dirty="0">
                  <a:latin typeface="+mj-lt"/>
                </a:rPr>
                <a:t>Olivier.</a:t>
              </a:r>
            </a:p>
            <a:p>
              <a:pPr marL="457200" indent="-457200" algn="just">
                <a:lnSpc>
                  <a:spcPct val="120000"/>
                </a:lnSpc>
                <a:buClr>
                  <a:srgbClr val="7030A0"/>
                </a:buClr>
                <a:buFont typeface="Courier New" panose="02070309020205020404" pitchFamily="49" charset="0"/>
                <a:buChar char="o"/>
              </a:pPr>
              <a:r>
                <a:rPr lang="fr-FR" sz="2400" dirty="0" smtClean="0">
                  <a:latin typeface="+mj-lt"/>
                </a:rPr>
                <a:t>Nécessité </a:t>
              </a:r>
              <a:r>
                <a:rPr lang="fr-FR" sz="2400" dirty="0">
                  <a:latin typeface="+mj-lt"/>
                </a:rPr>
                <a:t>d’un panorama le plus complet possible de la foi et de la vie chrétienne. </a:t>
              </a:r>
            </a:p>
          </p:txBody>
        </p:sp>
      </p:grpSp>
    </p:spTree>
    <p:extLst>
      <p:ext uri="{BB962C8B-B14F-4D97-AF65-F5344CB8AC3E}">
        <p14:creationId xmlns:p14="http://schemas.microsoft.com/office/powerpoint/2010/main" val="216641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FF9CA8C-D15C-4ECF-BE70-8A62F51A70B7}" type="slidenum">
              <a:rPr lang="fr-FR" smtClean="0"/>
              <a:t>8</a:t>
            </a:fld>
            <a:endParaRPr lang="fr-FR" dirty="0"/>
          </a:p>
        </p:txBody>
      </p:sp>
      <p:sp>
        <p:nvSpPr>
          <p:cNvPr id="21" name="Titre 20"/>
          <p:cNvSpPr>
            <a:spLocks noGrp="1"/>
          </p:cNvSpPr>
          <p:nvPr>
            <p:ph type="title"/>
          </p:nvPr>
        </p:nvSpPr>
        <p:spPr>
          <a:xfrm>
            <a:off x="1004047" y="957627"/>
            <a:ext cx="5997035" cy="4624897"/>
          </a:xfrm>
        </p:spPr>
        <p:txBody>
          <a:bodyPr>
            <a:normAutofit fontScale="90000"/>
          </a:bodyPr>
          <a:lstStyle/>
          <a:p>
            <a:pPr>
              <a:lnSpc>
                <a:spcPct val="100000"/>
              </a:lnSpc>
            </a:pPr>
            <a:r>
              <a:rPr lang="fr-FR" b="1" dirty="0" smtClean="0">
                <a:solidFill>
                  <a:srgbClr val="7030A0"/>
                </a:solidFill>
              </a:rPr>
              <a:t>Conclusion</a:t>
            </a:r>
            <a:r>
              <a:rPr lang="fr-FR" b="1" dirty="0" smtClean="0"/>
              <a:t> </a:t>
            </a:r>
            <a:br>
              <a:rPr lang="fr-FR" b="1" dirty="0" smtClean="0"/>
            </a:br>
            <a:r>
              <a:rPr lang="fr-FR" b="1" dirty="0"/>
              <a:t/>
            </a:r>
            <a:br>
              <a:rPr lang="fr-FR" b="1" dirty="0"/>
            </a:br>
            <a:r>
              <a:rPr lang="fr-FR" sz="2700" dirty="0"/>
              <a:t>L’itinéraire vers les sacrements de l’initiation chrétienne  se déploie  </a:t>
            </a:r>
            <a:r>
              <a:rPr lang="fr-FR" sz="2700" b="1" dirty="0">
                <a:solidFill>
                  <a:srgbClr val="7030A0"/>
                </a:solidFill>
              </a:rPr>
              <a:t>au rythme de la personne accompagnée</a:t>
            </a:r>
            <a:r>
              <a:rPr lang="fr-FR" sz="2700" dirty="0"/>
              <a:t>. </a:t>
            </a:r>
            <a:r>
              <a:rPr lang="fr-FR" sz="2700" dirty="0" smtClean="0"/>
              <a:t/>
            </a:r>
            <a:br>
              <a:rPr lang="fr-FR" sz="2700" dirty="0" smtClean="0"/>
            </a:br>
            <a:r>
              <a:rPr lang="fr-FR" sz="2700" dirty="0" smtClean="0"/>
              <a:t/>
            </a:r>
            <a:br>
              <a:rPr lang="fr-FR" sz="2700" dirty="0" smtClean="0"/>
            </a:br>
            <a:r>
              <a:rPr lang="fr-FR" sz="2700" dirty="0" smtClean="0"/>
              <a:t>Une </a:t>
            </a:r>
            <a:r>
              <a:rPr lang="fr-FR" sz="2700" b="1" dirty="0">
                <a:solidFill>
                  <a:srgbClr val="7030A0"/>
                </a:solidFill>
              </a:rPr>
              <a:t>catéchèse adaptée et structurée </a:t>
            </a:r>
            <a:r>
              <a:rPr lang="fr-FR" sz="2700" dirty="0"/>
              <a:t>permet au catéchumène de </a:t>
            </a:r>
            <a:r>
              <a:rPr lang="fr-FR" sz="2700" b="1" dirty="0">
                <a:solidFill>
                  <a:srgbClr val="7030A0"/>
                </a:solidFill>
              </a:rPr>
              <a:t>connaître et de comprendre la foi </a:t>
            </a:r>
            <a:r>
              <a:rPr lang="fr-FR" sz="2700" dirty="0"/>
              <a:t>de l’Eglise, de </a:t>
            </a:r>
            <a:r>
              <a:rPr lang="fr-FR" sz="2700" b="1" dirty="0">
                <a:solidFill>
                  <a:srgbClr val="7030A0"/>
                </a:solidFill>
              </a:rPr>
              <a:t>se l’approprier pour exprimer </a:t>
            </a:r>
            <a:r>
              <a:rPr lang="fr-FR" sz="2700" dirty="0"/>
              <a:t>à terme une </a:t>
            </a:r>
            <a:r>
              <a:rPr lang="fr-FR" sz="2700" b="1" dirty="0">
                <a:solidFill>
                  <a:srgbClr val="7030A0"/>
                </a:solidFill>
              </a:rPr>
              <a:t>formulation personnelle </a:t>
            </a:r>
            <a:r>
              <a:rPr lang="fr-FR" sz="2700" dirty="0"/>
              <a:t>de la foi</a:t>
            </a:r>
            <a:r>
              <a:rPr lang="fr-FR" sz="2700" b="1" dirty="0">
                <a:solidFill>
                  <a:srgbClr val="7030A0"/>
                </a:solidFill>
              </a:rPr>
              <a:t>.</a:t>
            </a:r>
          </a:p>
        </p:txBody>
      </p:sp>
      <p:sp>
        <p:nvSpPr>
          <p:cNvPr id="12" name="ZoneTexte 11"/>
          <p:cNvSpPr txBox="1"/>
          <p:nvPr/>
        </p:nvSpPr>
        <p:spPr>
          <a:xfrm>
            <a:off x="11197389" y="6457750"/>
            <a:ext cx="753979" cy="400250"/>
          </a:xfrm>
          <a:prstGeom prst="rect">
            <a:avLst/>
          </a:prstGeom>
          <a:solidFill>
            <a:schemeClr val="bg1"/>
          </a:solidFill>
        </p:spPr>
        <p:txBody>
          <a:bodyPr wrap="square" rtlCol="0">
            <a:spAutoFit/>
          </a:bodyPr>
          <a:lstStyle/>
          <a:p>
            <a:endParaRPr lang="fr-FR"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0031" y="1121249"/>
            <a:ext cx="2964031" cy="4461275"/>
          </a:xfrm>
          <a:prstGeom prst="rect">
            <a:avLst/>
          </a:prstGeom>
        </p:spPr>
      </p:pic>
    </p:spTree>
    <p:extLst>
      <p:ext uri="{BB962C8B-B14F-4D97-AF65-F5344CB8AC3E}">
        <p14:creationId xmlns:p14="http://schemas.microsoft.com/office/powerpoint/2010/main" val="26288198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4930</TotalTime>
  <Words>154</Words>
  <Application>Microsoft Office PowerPoint</Application>
  <PresentationFormat>Grand écran</PresentationFormat>
  <Paragraphs>53</Paragraphs>
  <Slides>8</Slides>
  <Notes>8</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8</vt:i4>
      </vt:variant>
    </vt:vector>
  </HeadingPairs>
  <TitlesOfParts>
    <vt:vector size="17" baseType="lpstr">
      <vt:lpstr>Arial</vt:lpstr>
      <vt:lpstr>Calibri</vt:lpstr>
      <vt:lpstr>Calibri Light</vt:lpstr>
      <vt:lpstr>Courier New</vt:lpstr>
      <vt:lpstr>Tw Cen MT</vt:lpstr>
      <vt:lpstr>Tw Cen MT Condensed</vt:lpstr>
      <vt:lpstr>Wingdings 3</vt:lpstr>
      <vt:lpstr>Intégral</vt:lpstr>
      <vt:lpstr>Office Theme</vt:lpstr>
      <vt:lpstr>Service diocésain du catéchuménaT  </vt:lpstr>
      <vt:lpstr>Présentation PowerPoint</vt:lpstr>
      <vt:lpstr>Introduction   Que disent les textes sur l’articulation accompagnement-catéchèse ?</vt:lpstr>
      <vt:lpstr> St. Ignace d’Antioche (IIe siècle) Formule christologique. Soyez sourds à ceux qui parlent d’autre chose que de Jésus-Christ, de la race de David, fils de Marie, qui est véritablement né, a mangé et bu, a véritablement souffert la persécution sous Ponce Pilate, a véritablement été crucifié, est mort, à la face du ciel, de la terre, des enfers. Il est véritablement ressuscité d’entre les morts. Lettre aux Tralliens, 9, trad. Hamman.  </vt:lpstr>
      <vt:lpstr>   St. Irénée (IIe siècle). La règle de foi. La foi que nous avons reçue de l’Eglise, nous la gardons avec soin, car sans cesse, sous l’action de l’Esprit de Dieu, elle rajeunit et fait rajeunir [cette Eglise].  C’est dans l’Eglise qu’a été déposée la communion avec le Christ, c’est-à-dire l’Esprit Saint, gage de l’incorruptibilité, confirmation de notre foi, échelle de notre ascension vers Dieu. […] Car là où est l’Eglise, là est l’Esprit de Dieu : et là où est l’Esprit de Dieu, là est l’Eglise et toute grâce. Et l’Esprit est vérité. Contre les hérésies, III, 24, trad. Rousseau/Hamman     </vt:lpstr>
      <vt:lpstr>Fonction et mission des accompagnateurs-catéchistes</vt:lpstr>
      <vt:lpstr>En direct des paroisses : 4 partages d’expériences.</vt:lpstr>
      <vt:lpstr>Conclusion   L’itinéraire vers les sacrements de l’initiation chrétienne  se déploie  au rythme de la personne accompagnée.   Une catéchèse adaptée et structurée permet au catéchumène de connaître et de comprendre la foi de l’Eglise, de se l’approprier pour exprimer à terme une formulation personnelle de la foi.</vt:lpstr>
    </vt:vector>
  </TitlesOfParts>
  <Company>IDS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ORIENTATIONS DIOCÉSAINES POUR LE CATÉCHUMÉNAT DES ADOLESCENTS</dc:title>
  <dc:creator>KTSECRETARIAT</dc:creator>
  <cp:lastModifiedBy>utilisateur</cp:lastModifiedBy>
  <cp:revision>223</cp:revision>
  <cp:lastPrinted>2020-10-20T15:48:40Z</cp:lastPrinted>
  <dcterms:created xsi:type="dcterms:W3CDTF">2019-12-19T10:02:06Z</dcterms:created>
  <dcterms:modified xsi:type="dcterms:W3CDTF">2022-04-05T07:31:53Z</dcterms:modified>
</cp:coreProperties>
</file>