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09"/>
  </p:notesMasterIdLst>
  <p:sldIdLst>
    <p:sldId id="302" r:id="rId2"/>
    <p:sldId id="303" r:id="rId3"/>
    <p:sldId id="304" r:id="rId4"/>
    <p:sldId id="305" r:id="rId5"/>
    <p:sldId id="306" r:id="rId6"/>
    <p:sldId id="307" r:id="rId7"/>
    <p:sldId id="288" r:id="rId8"/>
    <p:sldId id="308" r:id="rId9"/>
    <p:sldId id="309" r:id="rId10"/>
    <p:sldId id="310" r:id="rId11"/>
    <p:sldId id="280" r:id="rId12"/>
    <p:sldId id="311" r:id="rId13"/>
    <p:sldId id="312" r:id="rId14"/>
    <p:sldId id="398" r:id="rId15"/>
    <p:sldId id="399" r:id="rId16"/>
    <p:sldId id="400" r:id="rId17"/>
    <p:sldId id="284" r:id="rId18"/>
    <p:sldId id="316" r:id="rId19"/>
    <p:sldId id="317" r:id="rId20"/>
    <p:sldId id="318" r:id="rId21"/>
    <p:sldId id="282" r:id="rId22"/>
    <p:sldId id="322" r:id="rId23"/>
    <p:sldId id="283" r:id="rId24"/>
    <p:sldId id="274" r:id="rId25"/>
    <p:sldId id="380" r:id="rId26"/>
    <p:sldId id="381" r:id="rId27"/>
    <p:sldId id="383" r:id="rId28"/>
    <p:sldId id="385" r:id="rId29"/>
    <p:sldId id="386" r:id="rId30"/>
    <p:sldId id="387" r:id="rId31"/>
    <p:sldId id="384" r:id="rId32"/>
    <p:sldId id="382" r:id="rId33"/>
    <p:sldId id="388" r:id="rId34"/>
    <p:sldId id="293" r:id="rId35"/>
    <p:sldId id="313" r:id="rId36"/>
    <p:sldId id="315" r:id="rId37"/>
    <p:sldId id="319" r:id="rId38"/>
    <p:sldId id="320" r:id="rId39"/>
    <p:sldId id="294" r:id="rId40"/>
    <p:sldId id="324" r:id="rId41"/>
    <p:sldId id="389" r:id="rId42"/>
    <p:sldId id="391" r:id="rId43"/>
    <p:sldId id="393" r:id="rId44"/>
    <p:sldId id="392" r:id="rId45"/>
    <p:sldId id="394" r:id="rId46"/>
    <p:sldId id="287" r:id="rId47"/>
    <p:sldId id="395" r:id="rId48"/>
    <p:sldId id="396" r:id="rId49"/>
    <p:sldId id="325" r:id="rId50"/>
    <p:sldId id="397" r:id="rId51"/>
    <p:sldId id="326" r:id="rId52"/>
    <p:sldId id="328" r:id="rId53"/>
    <p:sldId id="334" r:id="rId54"/>
    <p:sldId id="330" r:id="rId55"/>
    <p:sldId id="332" r:id="rId56"/>
    <p:sldId id="331" r:id="rId57"/>
    <p:sldId id="290" r:id="rId58"/>
    <p:sldId id="336" r:id="rId59"/>
    <p:sldId id="335" r:id="rId60"/>
    <p:sldId id="339" r:id="rId61"/>
    <p:sldId id="343" r:id="rId62"/>
    <p:sldId id="337" r:id="rId63"/>
    <p:sldId id="351" r:id="rId64"/>
    <p:sldId id="340" r:id="rId65"/>
    <p:sldId id="341" r:id="rId66"/>
    <p:sldId id="342" r:id="rId67"/>
    <p:sldId id="338" r:id="rId68"/>
    <p:sldId id="291" r:id="rId69"/>
    <p:sldId id="349" r:id="rId70"/>
    <p:sldId id="350" r:id="rId71"/>
    <p:sldId id="352" r:id="rId72"/>
    <p:sldId id="353" r:id="rId73"/>
    <p:sldId id="299" r:id="rId74"/>
    <p:sldId id="344" r:id="rId75"/>
    <p:sldId id="348" r:id="rId76"/>
    <p:sldId id="345" r:id="rId77"/>
    <p:sldId id="354" r:id="rId78"/>
    <p:sldId id="346" r:id="rId79"/>
    <p:sldId id="365" r:id="rId80"/>
    <p:sldId id="355" r:id="rId81"/>
    <p:sldId id="356" r:id="rId82"/>
    <p:sldId id="357" r:id="rId83"/>
    <p:sldId id="359" r:id="rId84"/>
    <p:sldId id="373" r:id="rId85"/>
    <p:sldId id="378" r:id="rId86"/>
    <p:sldId id="374" r:id="rId87"/>
    <p:sldId id="377" r:id="rId88"/>
    <p:sldId id="347" r:id="rId89"/>
    <p:sldId id="360" r:id="rId90"/>
    <p:sldId id="362" r:id="rId91"/>
    <p:sldId id="361" r:id="rId92"/>
    <p:sldId id="363" r:id="rId93"/>
    <p:sldId id="366" r:id="rId94"/>
    <p:sldId id="367" r:id="rId95"/>
    <p:sldId id="368" r:id="rId96"/>
    <p:sldId id="369" r:id="rId97"/>
    <p:sldId id="371" r:id="rId98"/>
    <p:sldId id="358" r:id="rId99"/>
    <p:sldId id="379" r:id="rId100"/>
    <p:sldId id="370" r:id="rId101"/>
    <p:sldId id="372" r:id="rId102"/>
    <p:sldId id="323" r:id="rId103"/>
    <p:sldId id="376" r:id="rId104"/>
    <p:sldId id="292" r:id="rId105"/>
    <p:sldId id="263" r:id="rId106"/>
    <p:sldId id="262" r:id="rId107"/>
    <p:sldId id="297" r:id="rId10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autoAdjust="0"/>
    <p:restoredTop sz="94658" autoAdjust="0"/>
  </p:normalViewPr>
  <p:slideViewPr>
    <p:cSldViewPr snapToGrid="0" snapToObjects="1">
      <p:cViewPr varScale="1">
        <p:scale>
          <a:sx n="120" d="100"/>
          <a:sy n="120" d="100"/>
        </p:scale>
        <p:origin x="21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233065-B516-D442-B980-0FA4AF1F1F8A}" type="datetimeFigureOut">
              <a:rPr lang="fr-FR" smtClean="0"/>
              <a:pPr/>
              <a:t>06/11/2025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A5A173-90EB-0541-88F1-8B41F71BE687}"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fr-FR"/>
              <a:t>Cliquez pour modifier le style du titre</a:t>
            </a:r>
            <a:endParaRPr kumimoji="0" lang="en-US"/>
          </a:p>
        </p:txBody>
      </p:sp>
      <p:sp>
        <p:nvSpPr>
          <p:cNvPr id="3" name="Sous-titr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fr-FR"/>
              <a:t>Cliquez pour modifier le style des sous-titres du masque</a:t>
            </a:r>
            <a:endParaRPr kumimoji="0" lang="en-US"/>
          </a:p>
        </p:txBody>
      </p:sp>
      <p:sp>
        <p:nvSpPr>
          <p:cNvPr id="4" name="Espace réservé de la date 3"/>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3E84F-5A66-EB42-8D31-B7F9C115CCF4}" type="slidenum">
              <a:rPr lang="fr-FR" smtClean="0"/>
              <a:pPr/>
              <a:t>‹N°›</a:t>
            </a:fld>
            <a:endParaRPr lang="fr-F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3E84F-5A66-EB42-8D31-B7F9C115CCF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vertical 1"/>
          <p:cNvSpPr>
            <a:spLocks noGrp="1"/>
          </p:cNvSpPr>
          <p:nvPr>
            <p:ph type="title" orient="vert"/>
          </p:nvPr>
        </p:nvSpPr>
        <p:spPr>
          <a:xfrm>
            <a:off x="6781800" y="274640"/>
            <a:ext cx="19050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304800"/>
            <a:ext cx="60198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5" name="Espace réservé du pied de page 4"/>
          <p:cNvSpPr>
            <a:spLocks noGrp="1"/>
          </p:cNvSpPr>
          <p:nvPr>
            <p:ph type="ftr" sz="quarter" idx="11"/>
          </p:nvPr>
        </p:nvSpPr>
        <p:spPr>
          <a:xfrm>
            <a:off x="2640597" y="6377459"/>
            <a:ext cx="3836404" cy="365125"/>
          </a:xfrm>
        </p:spPr>
        <p:txBody>
          <a:bodyPr/>
          <a:lstStyle/>
          <a:p>
            <a:endParaRPr lang="fr-FR"/>
          </a:p>
        </p:txBody>
      </p:sp>
      <p:sp>
        <p:nvSpPr>
          <p:cNvPr id="6" name="Espace réservé du numéro de diapositive 5"/>
          <p:cNvSpPr>
            <a:spLocks noGrp="1"/>
          </p:cNvSpPr>
          <p:nvPr>
            <p:ph type="sldNum" sz="quarter" idx="12"/>
          </p:nvPr>
        </p:nvSpPr>
        <p:spPr/>
        <p:txBody>
          <a:bodyPr/>
          <a:lstStyle/>
          <a:p>
            <a:fld id="{3CD3E84F-5A66-EB42-8D31-B7F9C115CCF4}"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55448"/>
            <a:ext cx="8229600" cy="1252728"/>
          </a:xfrm>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3E84F-5A66-EB42-8D31-B7F9C115CCF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CD3E84F-5A66-EB42-8D31-B7F9C115CCF4}"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D3E84F-5A66-EB42-8D31-B7F9C115CCF4}"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fr-FR"/>
              <a:t>Cliquez pour modifier les styles du texte du masque</a:t>
            </a:r>
          </a:p>
        </p:txBody>
      </p:sp>
      <p:sp>
        <p:nvSpPr>
          <p:cNvPr id="4" name="Espace réservé du contenu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u texte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fr-FR"/>
              <a:t>Cliquez pour modifier les styles du texte du masque</a:t>
            </a:r>
          </a:p>
        </p:txBody>
      </p:sp>
      <p:sp>
        <p:nvSpPr>
          <p:cNvPr id="6" name="Espace réservé du contenu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CD3E84F-5A66-EB42-8D31-B7F9C115CCF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CD3E84F-5A66-EB42-8D31-B7F9C115CCF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CD3E84F-5A66-EB42-8D31-B7F9C115CCF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fr-FR"/>
              <a:t>Cliquez pour modifier le style du titre</a:t>
            </a:r>
            <a:endParaRPr kumimoji="0" lang="en-US"/>
          </a:p>
        </p:txBody>
      </p:sp>
      <p:sp>
        <p:nvSpPr>
          <p:cNvPr id="3" name="Espace réservé du contenu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texte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p:txBody>
          <a:bodyPr/>
          <a:lstStyle/>
          <a:p>
            <a:fld id="{9EB90A61-0D96-5240-A596-D2126B29AE59}" type="datetimeFigureOut">
              <a:rPr lang="fr-FR" smtClean="0"/>
              <a:pPr/>
              <a:t>06/11/2025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CD3E84F-5A66-EB42-8D31-B7F9C115CCF4}" type="slidenum">
              <a:rPr lang="fr-FR" smtClean="0"/>
              <a:pPr/>
              <a:t>‹N°›</a:t>
            </a:fld>
            <a:endParaRPr lang="fr-F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fr-FR"/>
              <a:t>Cliquez pour modifier les styles du texte du masque</a:t>
            </a:r>
          </a:p>
        </p:txBody>
      </p:sp>
      <p:sp>
        <p:nvSpPr>
          <p:cNvPr id="5" name="Espace réservé de la date 4"/>
          <p:cNvSpPr>
            <a:spLocks noGrp="1"/>
          </p:cNvSpPr>
          <p:nvPr>
            <p:ph type="dt" sz="half" idx="10"/>
          </p:nvPr>
        </p:nvSpPr>
        <p:spPr>
          <a:xfrm>
            <a:off x="164592" y="1170432"/>
            <a:ext cx="2523744" cy="201168"/>
          </a:xfrm>
        </p:spPr>
        <p:txBody>
          <a:bodyPr/>
          <a:lstStyle/>
          <a:p>
            <a:fld id="{9EB90A61-0D96-5240-A596-D2126B29AE59}" type="datetimeFigureOut">
              <a:rPr lang="fr-FR" smtClean="0"/>
              <a:pPr/>
              <a:t>06/11/2025</a:t>
            </a:fld>
            <a:endParaRPr lang="fr-F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ce réservé du pied de page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fr-FR"/>
          </a:p>
        </p:txBody>
      </p:sp>
      <p:sp>
        <p:nvSpPr>
          <p:cNvPr id="7" name="Espace réservé du numéro de diapositive 6"/>
          <p:cNvSpPr>
            <a:spLocks noGrp="1"/>
          </p:cNvSpPr>
          <p:nvPr>
            <p:ph type="sldNum" sz="quarter" idx="12"/>
          </p:nvPr>
        </p:nvSpPr>
        <p:spPr>
          <a:xfrm>
            <a:off x="8339328" y="1170432"/>
            <a:ext cx="733864" cy="201168"/>
          </a:xfrm>
        </p:spPr>
        <p:txBody>
          <a:bodyPr/>
          <a:lstStyle/>
          <a:p>
            <a:fld id="{3CD3E84F-5A66-EB42-8D31-B7F9C115CCF4}"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Espace réservé du titre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4" name="Espace réservé de la date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9EB90A61-0D96-5240-A596-D2126B29AE59}" type="datetimeFigureOut">
              <a:rPr lang="fr-FR" smtClean="0"/>
              <a:pPr/>
              <a:t>06/11/2025</a:t>
            </a:fld>
            <a:endParaRPr lang="fr-FR"/>
          </a:p>
        </p:txBody>
      </p:sp>
      <p:sp>
        <p:nvSpPr>
          <p:cNvPr id="5" name="Espace réservé du pied de page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fr-FR"/>
          </a:p>
        </p:txBody>
      </p:sp>
      <p:sp>
        <p:nvSpPr>
          <p:cNvPr id="6" name="Espace réservé du numéro de diapositiv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CD3E84F-5A66-EB42-8D31-B7F9C115CCF4}"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6.png"/></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file:////Users/weberthomas/Library/Group%20Containers/UBF8T346G9.ms/WebArchiveCopyPasteTempFiles/com.microsoft.Word/enfant-de-la-madeleine-1024x643.jpg"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file:////Users/weberthomas/Library/Group%20Containers/UBF8T346G9.ms/WebArchiveCopyPasteTempFiles/com.microsoft.Word/canope.jpg"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file:////Users/weberthomas/Library/Group%20Containers/UBF8T346G9.ms/WebArchiveCopyPasteTempFiles/com.microsoft.Word/anubis.jpg"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fr.wikipedia.org/wiki/Grec_ancien"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fr.wikipedia.org/wiki/Grec_ancien"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fr.wiktionary.org/w/index.php?title=%E1%BC%90%CE%BA%CF%86%CE%BF%CF%81%CE%AC&amp;action=edit&amp;redlink=1"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fr.wikipedia.org/wiki/Attique" TargetMode="External"/><Relationship Id="rId2" Type="http://schemas.openxmlformats.org/officeDocument/2006/relationships/hyperlink" Target="https://fr.wikipedia.org/wiki/Grec_ancien" TargetMode="Externa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hyperlink" Target="https://fr.wikipedia.org/wiki/Obole_(monnaie)#cite_note-1"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 rites funéraires</a:t>
            </a:r>
          </a:p>
        </p:txBody>
      </p:sp>
      <p:pic>
        <p:nvPicPr>
          <p:cNvPr id="4" name="Espace réservé du contenu 3" descr="3d069a908a18457563921777bf370bba.png"/>
          <p:cNvPicPr>
            <a:picLocks noGrp="1" noChangeAspect="1"/>
          </p:cNvPicPr>
          <p:nvPr>
            <p:ph idx="1"/>
          </p:nvPr>
        </p:nvPicPr>
        <p:blipFill>
          <a:blip r:embed="rId2"/>
          <a:srcRect l="-83360" r="-83360"/>
          <a:stretch>
            <a:fillRect/>
          </a:stretch>
        </p:blipFill>
        <p:spPr>
          <a:xfrm>
            <a:off x="0" y="1675604"/>
            <a:ext cx="9220200" cy="5182395"/>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 rites du souvenir du défunt</a:t>
            </a: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228600" y="1263249"/>
            <a:ext cx="8824837" cy="5594751"/>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ripta_papi_01.jpg"/>
          <p:cNvPicPr>
            <a:picLocks noGrp="1" noChangeAspect="1"/>
          </p:cNvPicPr>
          <p:nvPr>
            <p:ph idx="1"/>
          </p:nvPr>
        </p:nvPicPr>
        <p:blipFill>
          <a:blip r:embed="rId2"/>
          <a:srcRect l="-16712" r="-16712"/>
          <a:stretch>
            <a:fillRect/>
          </a:stretch>
        </p:blip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DeRoss_001.jpg"/>
          <p:cNvPicPr>
            <a:picLocks noGrp="1" noChangeAspect="1"/>
          </p:cNvPicPr>
          <p:nvPr>
            <p:ph idx="1"/>
          </p:nvPr>
        </p:nvPicPr>
        <p:blipFill>
          <a:blip r:embed="rId2"/>
          <a:srcRect l="-85446" r="-85446"/>
          <a:stretch>
            <a:fillRect/>
          </a:stretch>
        </p:blip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Permanence et développement du rite en culte de St Pierre à Rome</a:t>
            </a:r>
          </a:p>
        </p:txBody>
      </p:sp>
      <p:pic>
        <p:nvPicPr>
          <p:cNvPr id="5" name="Vatican area, the Circus of Caligula-2">
            <a:hlinkClick r:id="" action="ppaction://media"/>
            <a:extLst>
              <a:ext uri="{FF2B5EF4-FFF2-40B4-BE49-F238E27FC236}">
                <a16:creationId xmlns:a16="http://schemas.microsoft.com/office/drawing/2014/main" id="{08D6630E-F141-3218-5F68-08A6503059D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0375" y="1774825"/>
            <a:ext cx="8223250" cy="46259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06a copie.jpg"/>
          <p:cNvPicPr>
            <a:picLocks noGrp="1" noChangeAspect="1"/>
          </p:cNvPicPr>
          <p:nvPr>
            <p:ph idx="1"/>
          </p:nvPr>
        </p:nvPicPr>
        <p:blipFill>
          <a:blip r:embed="rId2"/>
          <a:srcRect l="-34886" r="-34886"/>
          <a:stretch>
            <a:fillRect/>
          </a:stretch>
        </p:blip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Tombe de Vix</a:t>
            </a:r>
          </a:p>
        </p:txBody>
      </p:sp>
      <p:pic>
        <p:nvPicPr>
          <p:cNvPr id="4" name="Image 3" descr="04_graboffen_19_01_1.jpg"/>
          <p:cNvPicPr>
            <a:picLocks noChangeAspect="1"/>
          </p:cNvPicPr>
          <p:nvPr/>
        </p:nvPicPr>
        <p:blipFill>
          <a:blip r:embed="rId2"/>
          <a:stretch>
            <a:fillRect/>
          </a:stretch>
        </p:blipFill>
        <p:spPr>
          <a:xfrm>
            <a:off x="361949" y="1408176"/>
            <a:ext cx="8484051" cy="5449824"/>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b="1" dirty="0"/>
              <a:t>La mort fait entièrement partie de la vie dans le monde antique d’ailleurs c’est valable jusqu’au milieu du siècle dernier. </a:t>
            </a:r>
          </a:p>
        </p:txBody>
      </p:sp>
      <p:sp>
        <p:nvSpPr>
          <p:cNvPr id="3" name="Espace réservé du contenu 2"/>
          <p:cNvSpPr>
            <a:spLocks noGrp="1"/>
          </p:cNvSpPr>
          <p:nvPr>
            <p:ph idx="1"/>
          </p:nvPr>
        </p:nvSpPr>
        <p:spPr>
          <a:xfrm>
            <a:off x="457200" y="1600200"/>
            <a:ext cx="8229600" cy="4961200"/>
          </a:xfrm>
        </p:spPr>
        <p:txBody>
          <a:bodyPr>
            <a:normAutofit fontScale="85000" lnSpcReduction="20000"/>
          </a:bodyPr>
          <a:lstStyle/>
          <a:p>
            <a:r>
              <a:rPr lang="fr-FR" dirty="0"/>
              <a:t>Les critères de notre perte de perception de la mort comme faisant partie de la vie</a:t>
            </a:r>
          </a:p>
          <a:p>
            <a:endParaRPr lang="fr-FR" dirty="0"/>
          </a:p>
          <a:p>
            <a:r>
              <a:rPr lang="fr-FR" dirty="0"/>
              <a:t>Les progrès de la médecine, baisse de la mortalité infantile</a:t>
            </a:r>
          </a:p>
          <a:p>
            <a:r>
              <a:rPr lang="fr-FR" dirty="0"/>
              <a:t>Les guerres en Europe</a:t>
            </a:r>
          </a:p>
          <a:p>
            <a:r>
              <a:rPr lang="fr-FR" dirty="0"/>
              <a:t>Le progrès en hygiène publique (fin des épidémies et maladies)</a:t>
            </a:r>
          </a:p>
          <a:p>
            <a:endParaRPr lang="fr-FR" dirty="0"/>
          </a:p>
          <a:p>
            <a:r>
              <a:rPr lang="fr-FR" dirty="0"/>
              <a:t>Dans l’antiquité, on voue un culte aux morts afin qu’ils nous protègent. Ne pas assurer ce culte est d’une part oublier nos ancêtres, notre propre mémoire et  notre identité ainsi c’est par conséquent s’assurer d’avoir des problèmes avec eux. </a:t>
            </a:r>
          </a:p>
          <a:p>
            <a:endParaRPr lang="fr-FR" dirty="0"/>
          </a:p>
          <a:p>
            <a:endParaRPr lang="fr-FR" dirty="0"/>
          </a:p>
          <a:p>
            <a:endParaRPr lang="fr-FR" dirty="0"/>
          </a:p>
          <a:p>
            <a:endParaRPr lang="fr-F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Les rites funéraires en Europe aujourd’hui</a:t>
            </a:r>
            <a:br>
              <a:rPr lang="fr-FR" sz="3200" dirty="0"/>
            </a:br>
            <a:endParaRPr lang="fr-FR" sz="3200" dirty="0"/>
          </a:p>
        </p:txBody>
      </p:sp>
      <p:sp>
        <p:nvSpPr>
          <p:cNvPr id="6" name="Espace réservé du contenu 5"/>
          <p:cNvSpPr>
            <a:spLocks noGrp="1"/>
          </p:cNvSpPr>
          <p:nvPr>
            <p:ph idx="1"/>
          </p:nvPr>
        </p:nvSpPr>
        <p:spPr/>
        <p:txBody>
          <a:bodyPr>
            <a:normAutofit fontScale="85000" lnSpcReduction="20000"/>
          </a:bodyPr>
          <a:lstStyle/>
          <a:p>
            <a:endParaRPr lang="fr-FR" dirty="0"/>
          </a:p>
          <a:p>
            <a:r>
              <a:rPr lang="fr-FR" dirty="0"/>
              <a:t>La fête de la Toussaint la coutume de se rendre dans nos cimetières</a:t>
            </a:r>
          </a:p>
          <a:p>
            <a:endParaRPr lang="fr-FR" dirty="0"/>
          </a:p>
          <a:p>
            <a:r>
              <a:rPr lang="fr-FR" dirty="0"/>
              <a:t>La tradition roumaine, dans le Caucase, </a:t>
            </a:r>
          </a:p>
          <a:p>
            <a:endParaRPr lang="fr-FR" dirty="0"/>
          </a:p>
          <a:p>
            <a:r>
              <a:rPr lang="fr-FR" dirty="0"/>
              <a:t>Au Mexique la fête des morts</a:t>
            </a:r>
          </a:p>
          <a:p>
            <a:pPr>
              <a:buNone/>
            </a:pPr>
            <a:endParaRPr lang="fr-FR" dirty="0"/>
          </a:p>
          <a:p>
            <a:endParaRPr lang="fr-FR" dirty="0"/>
          </a:p>
          <a:p>
            <a:pPr>
              <a:buNone/>
            </a:pPr>
            <a:endParaRPr lang="fr-FR" dirty="0"/>
          </a:p>
          <a:p>
            <a:r>
              <a:rPr lang="fr-FR" dirty="0"/>
              <a:t>Le </a:t>
            </a:r>
            <a:r>
              <a:rPr lang="fr-FR" b="1" dirty="0"/>
              <a:t>Jour des morts</a:t>
            </a:r>
            <a:r>
              <a:rPr lang="fr-FR" dirty="0"/>
              <a:t> (</a:t>
            </a:r>
            <a:r>
              <a:rPr lang="fr-FR" dirty="0" err="1"/>
              <a:t>Día</a:t>
            </a:r>
            <a:r>
              <a:rPr lang="fr-FR" dirty="0"/>
              <a:t> de los </a:t>
            </a:r>
            <a:r>
              <a:rPr lang="fr-FR" dirty="0" err="1"/>
              <a:t>Muertos</a:t>
            </a:r>
            <a:r>
              <a:rPr lang="fr-FR" dirty="0"/>
              <a:t>, </a:t>
            </a:r>
            <a:r>
              <a:rPr lang="fr-FR" dirty="0" err="1"/>
              <a:t>Día</a:t>
            </a:r>
            <a:r>
              <a:rPr lang="fr-FR" dirty="0"/>
              <a:t> de </a:t>
            </a:r>
            <a:r>
              <a:rPr lang="fr-FR" dirty="0" err="1"/>
              <a:t>muertos</a:t>
            </a:r>
            <a:r>
              <a:rPr lang="fr-FR" dirty="0"/>
              <a:t>), est une forme particulière de fête des morts typique de la culture mexicaine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Ofrenda_Jaime_Cervantes.jpg"/>
          <p:cNvPicPr>
            <a:picLocks noChangeAspect="1"/>
          </p:cNvPicPr>
          <p:nvPr/>
        </p:nvPicPr>
        <p:blipFill>
          <a:blip r:embed="rId2"/>
          <a:stretch>
            <a:fillRect/>
          </a:stretch>
        </p:blipFill>
        <p:spPr>
          <a:xfrm>
            <a:off x="2061089" y="326652"/>
            <a:ext cx="4331773" cy="577569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006-DSCN1551.jpg"/>
          <p:cNvPicPr>
            <a:picLocks noChangeAspect="1"/>
          </p:cNvPicPr>
          <p:nvPr/>
        </p:nvPicPr>
        <p:blipFill>
          <a:blip r:embed="rId2"/>
          <a:stretch>
            <a:fillRect/>
          </a:stretch>
        </p:blipFill>
        <p:spPr>
          <a:xfrm>
            <a:off x="-1" y="-2"/>
            <a:ext cx="9144001" cy="68580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8" name="Espace réservé du contenu 7" descr="MjAxOTAxYWUwODA5ZjliOWZiYjEzMmFiNWU2ZDJjOGUzNDRjNTU.jpeg"/>
          <p:cNvPicPr>
            <a:picLocks noGrp="1" noChangeAspect="1"/>
          </p:cNvPicPr>
          <p:nvPr>
            <p:ph idx="1"/>
          </p:nvPr>
        </p:nvPicPr>
        <p:blipFill>
          <a:blip r:embed="rId2"/>
          <a:srcRect t="-23624" b="-23624"/>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a:bodyPr>
          <a:lstStyle/>
          <a:p>
            <a:endParaRPr lang="fr-FR" sz="4800" dirty="0"/>
          </a:p>
          <a:p>
            <a:endParaRPr lang="fr-FR" sz="4800" dirty="0"/>
          </a:p>
          <a:p>
            <a:r>
              <a:rPr lang="fr-FR" sz="4800" dirty="0"/>
              <a:t>Où tout cela a-t-il commencé?</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403298-A412-B2DF-4301-5768F137DEF8}"/>
              </a:ext>
            </a:extLst>
          </p:cNvPr>
          <p:cNvSpPr>
            <a:spLocks noGrp="1"/>
          </p:cNvSpPr>
          <p:nvPr>
            <p:ph type="title"/>
          </p:nvPr>
        </p:nvSpPr>
        <p:spPr/>
        <p:txBody>
          <a:bodyPr>
            <a:normAutofit/>
          </a:bodyPr>
          <a:lstStyle/>
          <a:p>
            <a:r>
              <a:rPr lang="fr-FR" sz="2400" dirty="0">
                <a:solidFill>
                  <a:srgbClr val="FFFF00"/>
                </a:solidFill>
                <a:effectLst/>
                <a:latin typeface="Arial" panose="020B0604020202020204" pitchFamily="34" charset="0"/>
                <a:ea typeface="Times New Roman" panose="02020603050405020304" pitchFamily="18" charset="0"/>
              </a:rPr>
              <a:t>Squelette enfant de la Madeleine – Daté de –10 200 ans – Musée de Préhistoire des Eyzies</a:t>
            </a:r>
            <a:r>
              <a:rPr lang="fr-FR" sz="2400" dirty="0">
                <a:solidFill>
                  <a:srgbClr val="FFFF00"/>
                </a:solidFill>
                <a:effectLst/>
              </a:rPr>
              <a:t> </a:t>
            </a:r>
            <a:endParaRPr lang="fr-FR" sz="2400" dirty="0">
              <a:solidFill>
                <a:srgbClr val="FFFF00"/>
              </a:solidFill>
            </a:endParaRPr>
          </a:p>
        </p:txBody>
      </p:sp>
      <p:sp>
        <p:nvSpPr>
          <p:cNvPr id="3" name="Espace réservé du contenu 2">
            <a:extLst>
              <a:ext uri="{FF2B5EF4-FFF2-40B4-BE49-F238E27FC236}">
                <a16:creationId xmlns:a16="http://schemas.microsoft.com/office/drawing/2014/main" id="{99A2059D-E799-7AF0-4850-2AF8163A0185}"/>
              </a:ext>
            </a:extLst>
          </p:cNvPr>
          <p:cNvSpPr>
            <a:spLocks noGrp="1"/>
          </p:cNvSpPr>
          <p:nvPr>
            <p:ph idx="1"/>
          </p:nvPr>
        </p:nvSpPr>
        <p:spPr>
          <a:xfrm>
            <a:off x="1445172" y="4660263"/>
            <a:ext cx="10988636" cy="4746496"/>
          </a:xfrm>
        </p:spPr>
        <p:txBody>
          <a:bodyPr/>
          <a:lstStyle/>
          <a:p>
            <a:endParaRPr lang="fr-FR" dirty="0"/>
          </a:p>
        </p:txBody>
      </p:sp>
      <p:sp>
        <p:nvSpPr>
          <p:cNvPr id="4" name="Rectangle 2">
            <a:extLst>
              <a:ext uri="{FF2B5EF4-FFF2-40B4-BE49-F238E27FC236}">
                <a16:creationId xmlns:a16="http://schemas.microsoft.com/office/drawing/2014/main" id="{177AC29E-80CC-575C-7B87-639D01CC27C9}"/>
              </a:ext>
            </a:extLst>
          </p:cNvPr>
          <p:cNvSpPr>
            <a:spLocks noChangeArrowheads="1"/>
          </p:cNvSpPr>
          <p:nvPr/>
        </p:nvSpPr>
        <p:spPr bwMode="auto">
          <a:xfrm flipV="1">
            <a:off x="987971" y="3005957"/>
            <a:ext cx="122095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025" name="Image 12" descr="Squelette enfant de la Madeleine">
            <a:extLst>
              <a:ext uri="{FF2B5EF4-FFF2-40B4-BE49-F238E27FC236}">
                <a16:creationId xmlns:a16="http://schemas.microsoft.com/office/drawing/2014/main" id="{C0F230F0-6C99-7009-2407-8BA28E98335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87972" y="1792493"/>
            <a:ext cx="7698828" cy="483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598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AB9AA-A11E-7FC1-39EA-8C688DA5828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664C6A4-91BC-638A-0034-AC60B924838F}"/>
              </a:ext>
            </a:extLst>
          </p:cNvPr>
          <p:cNvSpPr>
            <a:spLocks noGrp="1"/>
          </p:cNvSpPr>
          <p:nvPr>
            <p:ph idx="1"/>
          </p:nvPr>
        </p:nvSpPr>
        <p:spPr/>
        <p:txBody>
          <a:bodyPr>
            <a:normAutofit fontScale="92500" lnSpcReduction="20000"/>
          </a:bodyPr>
          <a:lstStyle/>
          <a:p>
            <a:pPr algn="just">
              <a:spcAft>
                <a:spcPts val="900"/>
              </a:spcAft>
            </a:pPr>
            <a:r>
              <a:rPr lang="fr-FR" sz="2600" b="1" u="sng"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Définition d’une sépulture</a:t>
            </a:r>
            <a:endParaRPr lang="fr-FR" sz="2600" u="sng"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118872" indent="0" algn="just">
              <a:buNone/>
            </a:pPr>
            <a:r>
              <a:rPr lang="fr-FR" sz="2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Mot le plus souvent utilisé en préhistoire à propos des inhumations. Le concept de sépulture ajoute à celui d’inhumation l’activité funéraire qui préside à l’enterrement du mort… »</a:t>
            </a:r>
          </a:p>
          <a:p>
            <a:pPr marL="118872" indent="0" algn="just">
              <a:buNone/>
            </a:pPr>
            <a:br>
              <a:rPr lang="fr-FR" sz="2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br>
            <a:r>
              <a:rPr lang="fr-FR" sz="2600" i="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La préhistoire – Histoire et Dictionnaire</a:t>
            </a:r>
            <a:r>
              <a:rPr lang="fr-FR" sz="2600" i="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 </a:t>
            </a:r>
            <a:r>
              <a:rPr lang="fr-FR" sz="2600" i="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sous la direction de Denis </a:t>
            </a:r>
            <a:r>
              <a:rPr lang="fr-FR" sz="2600" i="1" dirty="0" err="1">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Viallou</a:t>
            </a:r>
            <a:r>
              <a:rPr lang="fr-FR" sz="2600" i="1"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fr-FR" sz="2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118872" indent="0" algn="just">
              <a:spcBef>
                <a:spcPts val="875"/>
              </a:spcBef>
              <a:spcAft>
                <a:spcPts val="875"/>
              </a:spcAft>
              <a:buNone/>
            </a:pPr>
            <a:r>
              <a:rPr lang="fr-FR" sz="2600" b="1" dirty="0">
                <a:solidFill>
                  <a:srgbClr val="404040"/>
                </a:solidFill>
                <a:effectLst/>
                <a:latin typeface="Lato" panose="020F0502020204030203" pitchFamily="34" charset="0"/>
                <a:ea typeface="Times New Roman" panose="02020603050405020304" pitchFamily="18" charset="0"/>
                <a:cs typeface="Arial" panose="020B0604020202020204" pitchFamily="34" charset="0"/>
              </a:rPr>
              <a:t> </a:t>
            </a:r>
            <a:endParaRPr lang="fr-FR" sz="2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600" dirty="0">
                <a:solidFill>
                  <a:srgbClr val="FFFF00"/>
                </a:solidFill>
                <a:latin typeface="Arial" panose="020B0604020202020204" pitchFamily="34" charset="0"/>
                <a:ea typeface="Calibri" panose="020F0502020204030204" pitchFamily="34" charset="0"/>
                <a:cs typeface="Times New Roman" panose="02020603050405020304" pitchFamily="18" charset="0"/>
              </a:rPr>
              <a:t>L</a:t>
            </a:r>
            <a:r>
              <a:rPr lang="fr-FR" sz="26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a</a:t>
            </a:r>
            <a:r>
              <a:rPr lang="fr-FR" sz="26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taphonomie </a:t>
            </a:r>
            <a:r>
              <a:rPr lang="fr-FR" sz="26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est </a:t>
            </a:r>
            <a:r>
              <a:rPr lang="fr-FR" sz="26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la science des lois de l'enfouissement</a:t>
            </a:r>
            <a:r>
              <a:rPr lang="fr-FR" sz="26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C'est-à-dire celle qui étudie le passage de la biosphère (monde vivant) à la lithosphère (monde minéral).</a:t>
            </a:r>
          </a:p>
          <a:p>
            <a:pPr algn="just"/>
            <a:endParaRPr lang="fr-FR" sz="26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endParaRPr>
          </a:p>
          <a:p>
            <a:pPr algn="just"/>
            <a:endParaRPr lang="fr-FR"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808634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D1D04D-556C-654A-6BED-27AB28EBE782}"/>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2C1A5581-C4C6-D68E-6D8F-0C6F7D4BA8FD}"/>
              </a:ext>
            </a:extLst>
          </p:cNvPr>
          <p:cNvSpPr>
            <a:spLocks noGrp="1"/>
          </p:cNvSpPr>
          <p:nvPr>
            <p:ph idx="1"/>
          </p:nvPr>
        </p:nvSpPr>
        <p:spPr>
          <a:xfrm>
            <a:off x="0" y="1775191"/>
            <a:ext cx="9144000" cy="4625609"/>
          </a:xfrm>
        </p:spPr>
        <p:txBody>
          <a:bodyPr/>
          <a:lstStyle/>
          <a:p>
            <a:pPr marL="118872" indent="0" algn="ctr">
              <a:buNone/>
            </a:pPr>
            <a:endParaRPr lang="fr-FR" sz="4800" dirty="0">
              <a:solidFill>
                <a:srgbClr val="FFFF00"/>
              </a:solidFill>
            </a:endParaRPr>
          </a:p>
          <a:p>
            <a:pPr marL="118872" indent="0" algn="ctr">
              <a:buNone/>
            </a:pPr>
            <a:endParaRPr lang="fr-FR" sz="4800" dirty="0">
              <a:solidFill>
                <a:srgbClr val="FFFF00"/>
              </a:solidFill>
            </a:endParaRPr>
          </a:p>
          <a:p>
            <a:pPr marL="118872" indent="0" algn="ctr">
              <a:buNone/>
            </a:pPr>
            <a:r>
              <a:rPr lang="fr-FR" sz="4800" dirty="0">
                <a:solidFill>
                  <a:srgbClr val="FFFF00"/>
                </a:solidFill>
              </a:rPr>
              <a:t>Plus près de nous …</a:t>
            </a:r>
          </a:p>
          <a:p>
            <a:pPr marL="118872" indent="0" algn="ctr">
              <a:buNone/>
            </a:pPr>
            <a:r>
              <a:rPr lang="fr-FR" sz="4800" dirty="0">
                <a:solidFill>
                  <a:srgbClr val="FFFF00"/>
                </a:solidFill>
              </a:rPr>
              <a:t>dans le temps… </a:t>
            </a:r>
          </a:p>
          <a:p>
            <a:pPr marL="118872" indent="0" algn="ctr">
              <a:buNone/>
            </a:pPr>
            <a:r>
              <a:rPr lang="fr-FR" sz="4800" dirty="0">
                <a:solidFill>
                  <a:srgbClr val="FFFF00"/>
                </a:solidFill>
              </a:rPr>
              <a:t>et l’espace…</a:t>
            </a:r>
          </a:p>
          <a:p>
            <a:endParaRPr lang="fr-FR" dirty="0"/>
          </a:p>
        </p:txBody>
      </p:sp>
    </p:spTree>
    <p:extLst>
      <p:ext uri="{BB962C8B-B14F-4D97-AF65-F5344CB8AC3E}">
        <p14:creationId xmlns:p14="http://schemas.microsoft.com/office/powerpoint/2010/main" val="2096344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Grottes de Lascaux 18000 / 15000 </a:t>
            </a:r>
            <a:r>
              <a:rPr lang="fr-FR" dirty="0" err="1"/>
              <a:t>avt</a:t>
            </a:r>
            <a:r>
              <a:rPr lang="fr-FR" dirty="0"/>
              <a:t> Jésus-Christ</a:t>
            </a:r>
          </a:p>
        </p:txBody>
      </p:sp>
      <p:pic>
        <p:nvPicPr>
          <p:cNvPr id="4" name="Espace réservé du contenu 3" descr="grotte_de_lascaux_c_centre_international_de_lart_parietal_montignac_lascaux.jpg"/>
          <p:cNvPicPr>
            <a:picLocks noGrp="1" noChangeAspect="1"/>
          </p:cNvPicPr>
          <p:nvPr>
            <p:ph idx="1"/>
          </p:nvPr>
        </p:nvPicPr>
        <p:blipFill>
          <a:blip r:embed="rId2"/>
          <a:stretch>
            <a:fillRect/>
          </a:stretch>
        </p:blipFill>
        <p:spPr>
          <a:xfrm>
            <a:off x="871220" y="1774825"/>
            <a:ext cx="7401560" cy="462597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MG_7447.JPG"/>
          <p:cNvPicPr>
            <a:picLocks noGrp="1" noChangeAspect="1"/>
          </p:cNvPicPr>
          <p:nvPr>
            <p:ph idx="1"/>
          </p:nvPr>
        </p:nvPicPr>
        <p:blipFill>
          <a:blip r:embed="rId2"/>
          <a:srcRect l="-16712" r="-16712"/>
          <a:stretch>
            <a:fillRect/>
          </a:stretch>
        </p:blipFill>
        <p:spPr>
          <a:xfrm>
            <a:off x="-870570" y="304801"/>
            <a:ext cx="10639936" cy="5980386"/>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MG_7397.JPG"/>
          <p:cNvPicPr>
            <a:picLocks noGrp="1" noChangeAspect="1"/>
          </p:cNvPicPr>
          <p:nvPr>
            <p:ph idx="1"/>
          </p:nvPr>
        </p:nvPicPr>
        <p:blipFill>
          <a:blip r:embed="rId2"/>
          <a:srcRect l="-16712" r="-16712"/>
          <a:stretch>
            <a:fillRect/>
          </a:stretch>
        </p:blipFill>
        <p:spPr>
          <a:xfrm>
            <a:off x="-796680" y="411427"/>
            <a:ext cx="10737360" cy="6035145"/>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 rites autour du mort</a:t>
            </a:r>
          </a:p>
        </p:txBody>
      </p:sp>
      <p:pic>
        <p:nvPicPr>
          <p:cNvPr id="4" name="Espace réservé du contenu 3" descr="$_1.JPG"/>
          <p:cNvPicPr>
            <a:picLocks noGrp="1" noChangeAspect="1"/>
          </p:cNvPicPr>
          <p:nvPr>
            <p:ph idx="1"/>
          </p:nvPr>
        </p:nvPicPr>
        <p:blipFill>
          <a:blip r:embed="rId2"/>
          <a:srcRect l="-70203" r="-70203"/>
          <a:stretch>
            <a:fillRect/>
          </a:stretch>
        </p:blipFill>
        <p:spPr>
          <a:xfrm>
            <a:off x="-195771" y="1865376"/>
            <a:ext cx="8882571" cy="4992624"/>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MG_7411.JPG"/>
          <p:cNvPicPr>
            <a:picLocks noGrp="1" noChangeAspect="1"/>
          </p:cNvPicPr>
          <p:nvPr>
            <p:ph idx="1"/>
          </p:nvPr>
        </p:nvPicPr>
        <p:blipFill>
          <a:blip r:embed="rId2"/>
          <a:srcRect l="-16712" r="-16712"/>
          <a:stretch>
            <a:fillRect/>
          </a:stretch>
        </p:blipFill>
        <p:spPr>
          <a:xfrm>
            <a:off x="-679775" y="504497"/>
            <a:ext cx="10060257" cy="565456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Gavrinis 6000 à 3000 </a:t>
            </a:r>
            <a:r>
              <a:rPr lang="fr-FR" dirty="0" err="1"/>
              <a:t>avt</a:t>
            </a:r>
            <a:r>
              <a:rPr lang="fr-FR" dirty="0"/>
              <a:t> Jésus-Christ</a:t>
            </a:r>
          </a:p>
        </p:txBody>
      </p:sp>
      <p:pic>
        <p:nvPicPr>
          <p:cNvPr id="4" name="Espace réservé du contenu 3" descr="photo-635640030106178389-1.jpg"/>
          <p:cNvPicPr>
            <a:picLocks noGrp="1" noChangeAspect="1"/>
          </p:cNvPicPr>
          <p:nvPr>
            <p:ph idx="1"/>
          </p:nvPr>
        </p:nvPicPr>
        <p:blipFill>
          <a:blip r:embed="rId2"/>
          <a:stretch>
            <a:fillRect/>
          </a:stretch>
        </p:blipFill>
        <p:spPr>
          <a:xfrm>
            <a:off x="1096736" y="1774825"/>
            <a:ext cx="6950527" cy="462597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19051787lpw-19051804-article-jpg_6321287_660x281.jpg"/>
          <p:cNvPicPr>
            <a:picLocks noGrp="1" noChangeAspect="1"/>
          </p:cNvPicPr>
          <p:nvPr>
            <p:ph idx="1"/>
          </p:nvPr>
        </p:nvPicPr>
        <p:blipFill>
          <a:blip r:embed="rId2"/>
          <a:srcRect t="-16013" b="-16013"/>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27a6923d9b23e71cc2008d473e24c06.jpg"/>
          <p:cNvPicPr>
            <a:picLocks noGrp="1" noChangeAspect="1"/>
          </p:cNvPicPr>
          <p:nvPr>
            <p:ph idx="1"/>
          </p:nvPr>
        </p:nvPicPr>
        <p:blipFill>
          <a:blip r:embed="rId2"/>
          <a:srcRect l="-1115" r="-1115"/>
          <a:stretch>
            <a:fillRect/>
          </a:stretch>
        </p:blipFill>
        <p:spPr>
          <a:xfrm>
            <a:off x="457200" y="1144565"/>
            <a:ext cx="8229600" cy="5508072"/>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24723"/>
            <a:ext cx="8229600" cy="1252728"/>
          </a:xfrm>
        </p:spPr>
        <p:txBody>
          <a:bodyPr>
            <a:normAutofit fontScale="90000"/>
          </a:bodyPr>
          <a:lstStyle/>
          <a:p>
            <a:pPr algn="ctr"/>
            <a:r>
              <a:rPr lang="fr-FR" sz="4800" dirty="0"/>
              <a:t> Dans l’Egypte ancienne 2700 </a:t>
            </a:r>
            <a:r>
              <a:rPr lang="fr-FR" sz="4400" dirty="0" err="1"/>
              <a:t>avt</a:t>
            </a:r>
            <a:r>
              <a:rPr lang="fr-FR" sz="4400" dirty="0"/>
              <a:t> Jésus-Christ</a:t>
            </a:r>
            <a:r>
              <a:rPr lang="fr-FR" sz="4800" dirty="0"/>
              <a:t> </a:t>
            </a:r>
            <a:br>
              <a:rPr lang="fr-FR" sz="4800" dirty="0"/>
            </a:br>
            <a:endParaRPr lang="fr-FR" dirty="0"/>
          </a:p>
        </p:txBody>
      </p:sp>
      <p:pic>
        <p:nvPicPr>
          <p:cNvPr id="4" name="Espace réservé du contenu 3" descr="egittomummi.jpg"/>
          <p:cNvPicPr>
            <a:picLocks noGrp="1" noChangeAspect="1"/>
          </p:cNvPicPr>
          <p:nvPr>
            <p:ph idx="1"/>
          </p:nvPr>
        </p:nvPicPr>
        <p:blipFill>
          <a:blip r:embed="rId2"/>
          <a:srcRect l="-21583" r="-21583"/>
          <a:stretch>
            <a:fillRect/>
          </a:stretch>
        </p:blipFill>
        <p:spPr>
          <a:xfrm>
            <a:off x="-241839" y="1122217"/>
            <a:ext cx="9794643" cy="6082158"/>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9AE6A-C14F-E960-21B3-8C67B8C8D5E2}"/>
              </a:ext>
            </a:extLst>
          </p:cNvPr>
          <p:cNvSpPr>
            <a:spLocks noGrp="1"/>
          </p:cNvSpPr>
          <p:nvPr>
            <p:ph type="title"/>
          </p:nvPr>
        </p:nvSpPr>
        <p:spPr/>
        <p:txBody>
          <a:bodyPr/>
          <a:lstStyle/>
          <a:p>
            <a:r>
              <a:rPr lang="fr-FR" dirty="0"/>
              <a:t>Vases canopes </a:t>
            </a:r>
          </a:p>
        </p:txBody>
      </p:sp>
      <p:sp>
        <p:nvSpPr>
          <p:cNvPr id="3" name="Espace réservé du contenu 2">
            <a:extLst>
              <a:ext uri="{FF2B5EF4-FFF2-40B4-BE49-F238E27FC236}">
                <a16:creationId xmlns:a16="http://schemas.microsoft.com/office/drawing/2014/main" id="{123C7DB1-D004-4E3C-3B2B-65858AD28BBF}"/>
              </a:ext>
            </a:extLst>
          </p:cNvPr>
          <p:cNvSpPr>
            <a:spLocks noGrp="1"/>
          </p:cNvSpPr>
          <p:nvPr>
            <p:ph idx="1"/>
          </p:nvPr>
        </p:nvSpPr>
        <p:spPr/>
        <p:txBody>
          <a:bodyPr/>
          <a:lstStyle/>
          <a:p>
            <a:endParaRPr lang="fr-FR" dirty="0"/>
          </a:p>
        </p:txBody>
      </p:sp>
      <p:sp>
        <p:nvSpPr>
          <p:cNvPr id="5" name="Rectangle 6">
            <a:extLst>
              <a:ext uri="{FF2B5EF4-FFF2-40B4-BE49-F238E27FC236}">
                <a16:creationId xmlns:a16="http://schemas.microsoft.com/office/drawing/2014/main" id="{C9EEFAB1-EE91-1CD3-68CB-7E092C201A24}"/>
              </a:ext>
            </a:extLst>
          </p:cNvPr>
          <p:cNvSpPr>
            <a:spLocks noChangeArrowheads="1"/>
          </p:cNvSpPr>
          <p:nvPr/>
        </p:nvSpPr>
        <p:spPr bwMode="auto">
          <a:xfrm flipV="1">
            <a:off x="1389680" y="2385846"/>
            <a:ext cx="10641162" cy="4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029" name="Image 3" descr="Une image contenant bocal, vaisseau&#10;&#10;Description générée automatiquement">
            <a:extLst>
              <a:ext uri="{FF2B5EF4-FFF2-40B4-BE49-F238E27FC236}">
                <a16:creationId xmlns:a16="http://schemas.microsoft.com/office/drawing/2014/main" id="{2A5E6FDA-49C6-2C0C-EFC0-865BB91D4A6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35881" y="1775191"/>
            <a:ext cx="7382905" cy="414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521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8E6BF7-90B6-01C2-385F-5C9E735D30DC}"/>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E42DDD0D-FCF4-E85D-F251-19C4AF376CB1}"/>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A9DA8998-DC4A-AEAA-7B66-D56C19328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187" y="1701937"/>
            <a:ext cx="6358758" cy="4625609"/>
          </a:xfrm>
          <a:prstGeom prst="rect">
            <a:avLst/>
          </a:prstGeom>
        </p:spPr>
      </p:pic>
    </p:spTree>
    <p:extLst>
      <p:ext uri="{BB962C8B-B14F-4D97-AF65-F5344CB8AC3E}">
        <p14:creationId xmlns:p14="http://schemas.microsoft.com/office/powerpoint/2010/main" val="2605943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F960D2-9640-EA81-A38A-4D66B09E611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0A5FCA69-3B6B-53EB-C0DE-5A9A6BAEEF37}"/>
              </a:ext>
            </a:extLst>
          </p:cNvPr>
          <p:cNvSpPr>
            <a:spLocks noGrp="1"/>
          </p:cNvSpPr>
          <p:nvPr>
            <p:ph idx="1"/>
          </p:nvPr>
        </p:nvSpPr>
        <p:spPr>
          <a:xfrm>
            <a:off x="1047747" y="3569577"/>
            <a:ext cx="10815858" cy="5824702"/>
          </a:xfrm>
        </p:spPr>
        <p:txBody>
          <a:bodyPr/>
          <a:lstStyle/>
          <a:p>
            <a:endParaRPr lang="fr-FR" dirty="0"/>
          </a:p>
        </p:txBody>
      </p:sp>
      <p:sp>
        <p:nvSpPr>
          <p:cNvPr id="4" name="Rectangle 2">
            <a:extLst>
              <a:ext uri="{FF2B5EF4-FFF2-40B4-BE49-F238E27FC236}">
                <a16:creationId xmlns:a16="http://schemas.microsoft.com/office/drawing/2014/main" id="{FCF9E461-362C-AA2F-7C43-9D501B77B645}"/>
              </a:ext>
            </a:extLst>
          </p:cNvPr>
          <p:cNvSpPr>
            <a:spLocks noChangeArrowheads="1"/>
          </p:cNvSpPr>
          <p:nvPr/>
        </p:nvSpPr>
        <p:spPr bwMode="auto">
          <a:xfrm flipV="1">
            <a:off x="457200" y="2469930"/>
            <a:ext cx="12017620" cy="5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3073" name="Image 2" descr="Une image contenant texte&#10;&#10;Description générée automatiquement">
            <a:extLst>
              <a:ext uri="{FF2B5EF4-FFF2-40B4-BE49-F238E27FC236}">
                <a16:creationId xmlns:a16="http://schemas.microsoft.com/office/drawing/2014/main" id="{6872AD2D-A7BE-C240-9D51-7E7820CB1B8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1324" y="1553213"/>
            <a:ext cx="9001351" cy="505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68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ED63F-AA69-4DAD-78E7-C5FD02A070E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FF187FFE-2553-455F-CBD9-69BEFBCDC6E1}"/>
              </a:ext>
            </a:extLst>
          </p:cNvPr>
          <p:cNvPicPr>
            <a:picLocks noGrp="1" noChangeAspect="1"/>
          </p:cNvPicPr>
          <p:nvPr>
            <p:ph idx="1"/>
          </p:nvPr>
        </p:nvPicPr>
        <p:blipFill>
          <a:blip r:embed="rId2"/>
          <a:stretch>
            <a:fillRect/>
          </a:stretch>
        </p:blipFill>
        <p:spPr>
          <a:xfrm>
            <a:off x="286220" y="-167709"/>
            <a:ext cx="8689614" cy="7676216"/>
          </a:xfrm>
        </p:spPr>
      </p:pic>
    </p:spTree>
    <p:extLst>
      <p:ext uri="{BB962C8B-B14F-4D97-AF65-F5344CB8AC3E}">
        <p14:creationId xmlns:p14="http://schemas.microsoft.com/office/powerpoint/2010/main" val="3025469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AE6280-5925-1CFB-3F7E-910F9546F025}"/>
              </a:ext>
            </a:extLst>
          </p:cNvPr>
          <p:cNvSpPr>
            <a:spLocks noGrp="1"/>
          </p:cNvSpPr>
          <p:nvPr>
            <p:ph type="title"/>
          </p:nvPr>
        </p:nvSpPr>
        <p:spPr/>
        <p:txBody>
          <a:bodyPr/>
          <a:lstStyle/>
          <a:p>
            <a:endParaRPr lang="fr-FR"/>
          </a:p>
        </p:txBody>
      </p:sp>
      <p:pic>
        <p:nvPicPr>
          <p:cNvPr id="5" name="Espace réservé du contenu 4" descr="Une image contenant intérieur&#10;&#10;Description générée automatiquement">
            <a:extLst>
              <a:ext uri="{FF2B5EF4-FFF2-40B4-BE49-F238E27FC236}">
                <a16:creationId xmlns:a16="http://schemas.microsoft.com/office/drawing/2014/main" id="{6FB37EFC-ECD2-E33A-B7BB-92BB172AFD24}"/>
              </a:ext>
            </a:extLst>
          </p:cNvPr>
          <p:cNvPicPr>
            <a:picLocks noGrp="1" noChangeAspect="1"/>
          </p:cNvPicPr>
          <p:nvPr>
            <p:ph idx="1"/>
          </p:nvPr>
        </p:nvPicPr>
        <p:blipFill>
          <a:blip r:embed="rId2"/>
          <a:stretch>
            <a:fillRect/>
          </a:stretch>
        </p:blipFill>
        <p:spPr>
          <a:xfrm>
            <a:off x="4445000" y="3922712"/>
            <a:ext cx="254000" cy="330200"/>
          </a:xfrm>
        </p:spPr>
      </p:pic>
      <p:pic>
        <p:nvPicPr>
          <p:cNvPr id="7" name="Image 6" descr="Une image contenant texte, intérieur&#10;&#10;Description générée automatiquement">
            <a:extLst>
              <a:ext uri="{FF2B5EF4-FFF2-40B4-BE49-F238E27FC236}">
                <a16:creationId xmlns:a16="http://schemas.microsoft.com/office/drawing/2014/main" id="{CF219D08-5F30-71D5-7A5F-6C1D060EA9D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1983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prière autour du défunt</a:t>
            </a:r>
          </a:p>
        </p:txBody>
      </p:sp>
      <p:pic>
        <p:nvPicPr>
          <p:cNvPr id="4" name="Espace réservé du contenu 3" descr="veilleefuneraire.jpg"/>
          <p:cNvPicPr>
            <a:picLocks noGrp="1" noChangeAspect="1"/>
          </p:cNvPicPr>
          <p:nvPr>
            <p:ph idx="1"/>
          </p:nvPr>
        </p:nvPicPr>
        <p:blipFill>
          <a:blip r:embed="rId2"/>
          <a:srcRect l="-10907" r="-10907"/>
          <a:stretch>
            <a:fillRect/>
          </a:stretch>
        </p:blipFill>
        <p:spPr>
          <a:xfrm>
            <a:off x="934408" y="1981200"/>
            <a:ext cx="7752392" cy="4357385"/>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1B268-BB0A-F126-6047-0D1148687405}"/>
              </a:ext>
            </a:extLst>
          </p:cNvPr>
          <p:cNvSpPr>
            <a:spLocks noGrp="1"/>
          </p:cNvSpPr>
          <p:nvPr>
            <p:ph type="title"/>
          </p:nvPr>
        </p:nvSpPr>
        <p:spPr>
          <a:xfrm>
            <a:off x="483476" y="155448"/>
            <a:ext cx="8203324" cy="990180"/>
          </a:xfrm>
        </p:spPr>
        <p:txBody>
          <a:bodyPr>
            <a:noAutofit/>
          </a:bodyPr>
          <a:lstStyle/>
          <a:p>
            <a:r>
              <a:rPr lang="fr-FR" sz="2000" i="0" u="none" strike="noStrike" dirty="0">
                <a:solidFill>
                  <a:srgbClr val="FFFF00"/>
                </a:solidFill>
                <a:effectLst/>
                <a:latin typeface="Noto Serif" panose="020F0502020204030204" pitchFamily="34" charset="0"/>
              </a:rPr>
              <a:t>Howard Carter et un ouvrier égyptien anonyme se penchent sur le troisième cercueil d’or de Toutankhamon, encastré dans le deuxième, en 1925 (photo colorisée).</a:t>
            </a:r>
            <a:br>
              <a:rPr lang="fr-FR" sz="2000" i="0" u="none" strike="noStrike" dirty="0">
                <a:solidFill>
                  <a:srgbClr val="A6A6A6"/>
                </a:solidFill>
                <a:effectLst/>
                <a:latin typeface="Noto Serif" panose="020F0502020204030204" pitchFamily="34" charset="0"/>
              </a:rPr>
            </a:br>
            <a:endParaRPr lang="fr-FR" sz="2000" dirty="0"/>
          </a:p>
        </p:txBody>
      </p:sp>
      <p:pic>
        <p:nvPicPr>
          <p:cNvPr id="5" name="Espace réservé du contenu 4" descr="Une image contenant personne&#10;&#10;Description générée automatiquement">
            <a:extLst>
              <a:ext uri="{FF2B5EF4-FFF2-40B4-BE49-F238E27FC236}">
                <a16:creationId xmlns:a16="http://schemas.microsoft.com/office/drawing/2014/main" id="{29254C97-87E5-B704-DBD3-8D3662F12FB6}"/>
              </a:ext>
            </a:extLst>
          </p:cNvPr>
          <p:cNvPicPr>
            <a:picLocks noGrp="1" noChangeAspect="1"/>
          </p:cNvPicPr>
          <p:nvPr>
            <p:ph idx="1"/>
          </p:nvPr>
        </p:nvPicPr>
        <p:blipFill>
          <a:blip r:embed="rId2"/>
          <a:stretch>
            <a:fillRect/>
          </a:stretch>
        </p:blipFill>
        <p:spPr>
          <a:xfrm>
            <a:off x="760248" y="984924"/>
            <a:ext cx="7623504" cy="5717628"/>
          </a:xfrm>
        </p:spPr>
      </p:pic>
    </p:spTree>
    <p:extLst>
      <p:ext uri="{BB962C8B-B14F-4D97-AF65-F5344CB8AC3E}">
        <p14:creationId xmlns:p14="http://schemas.microsoft.com/office/powerpoint/2010/main" val="4151617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D23BE1-7A37-2564-A0BF-858E0D31215D}"/>
              </a:ext>
            </a:extLst>
          </p:cNvPr>
          <p:cNvSpPr>
            <a:spLocks noGrp="1"/>
          </p:cNvSpPr>
          <p:nvPr>
            <p:ph type="title"/>
          </p:nvPr>
        </p:nvSpPr>
        <p:spPr>
          <a:xfrm>
            <a:off x="1392621" y="-159862"/>
            <a:ext cx="8229600" cy="1252728"/>
          </a:xfrm>
        </p:spPr>
        <p:txBody>
          <a:bodyPr>
            <a:normAutofit/>
          </a:bodyPr>
          <a:lstStyle/>
          <a:p>
            <a:r>
              <a:rPr lang="fr-FR" sz="2800" dirty="0"/>
              <a:t>Chapelle funéraire de Toutankhamon</a:t>
            </a:r>
          </a:p>
        </p:txBody>
      </p:sp>
      <p:pic>
        <p:nvPicPr>
          <p:cNvPr id="5" name="Espace réservé du contenu 4">
            <a:extLst>
              <a:ext uri="{FF2B5EF4-FFF2-40B4-BE49-F238E27FC236}">
                <a16:creationId xmlns:a16="http://schemas.microsoft.com/office/drawing/2014/main" id="{B8FFC03C-446F-E869-1734-0E115470CB64}"/>
              </a:ext>
            </a:extLst>
          </p:cNvPr>
          <p:cNvPicPr>
            <a:picLocks noGrp="1" noChangeAspect="1"/>
          </p:cNvPicPr>
          <p:nvPr>
            <p:ph idx="1"/>
          </p:nvPr>
        </p:nvPicPr>
        <p:blipFill>
          <a:blip r:embed="rId2"/>
          <a:stretch>
            <a:fillRect/>
          </a:stretch>
        </p:blipFill>
        <p:spPr>
          <a:xfrm>
            <a:off x="2039802" y="923359"/>
            <a:ext cx="5064396" cy="5779193"/>
          </a:xfrm>
        </p:spPr>
      </p:pic>
    </p:spTree>
    <p:extLst>
      <p:ext uri="{BB962C8B-B14F-4D97-AF65-F5344CB8AC3E}">
        <p14:creationId xmlns:p14="http://schemas.microsoft.com/office/powerpoint/2010/main" val="4078769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787623-2EFC-50B0-7EC3-8FA2E4A070C1}"/>
              </a:ext>
            </a:extLst>
          </p:cNvPr>
          <p:cNvSpPr>
            <a:spLocks noGrp="1"/>
          </p:cNvSpPr>
          <p:nvPr>
            <p:ph type="title"/>
          </p:nvPr>
        </p:nvSpPr>
        <p:spPr/>
        <p:txBody>
          <a:bodyPr>
            <a:normAutofit fontScale="90000"/>
          </a:bodyPr>
          <a:lstStyle/>
          <a:p>
            <a:r>
              <a:rPr lang="fr-FR" dirty="0"/>
              <a:t>Vases canopes de Toutankhamon</a:t>
            </a:r>
          </a:p>
        </p:txBody>
      </p:sp>
      <p:pic>
        <p:nvPicPr>
          <p:cNvPr id="5" name="Espace réservé du contenu 4" descr="Une image contenant texte, intérieur, conteneur, panier&#10;&#10;Description générée automatiquement">
            <a:extLst>
              <a:ext uri="{FF2B5EF4-FFF2-40B4-BE49-F238E27FC236}">
                <a16:creationId xmlns:a16="http://schemas.microsoft.com/office/drawing/2014/main" id="{37147AF7-637A-8321-11CE-21ED51034E8F}"/>
              </a:ext>
            </a:extLst>
          </p:cNvPr>
          <p:cNvPicPr>
            <a:picLocks noGrp="1" noChangeAspect="1"/>
          </p:cNvPicPr>
          <p:nvPr>
            <p:ph idx="1"/>
          </p:nvPr>
        </p:nvPicPr>
        <p:blipFill>
          <a:blip r:embed="rId2"/>
          <a:stretch>
            <a:fillRect/>
          </a:stretch>
        </p:blipFill>
        <p:spPr>
          <a:xfrm>
            <a:off x="575426" y="1659211"/>
            <a:ext cx="3515741" cy="4625975"/>
          </a:xfrm>
        </p:spPr>
      </p:pic>
      <p:pic>
        <p:nvPicPr>
          <p:cNvPr id="7" name="Image 6" descr="Une image contenant vieux&#10;&#10;Description générée automatiquement">
            <a:extLst>
              <a:ext uri="{FF2B5EF4-FFF2-40B4-BE49-F238E27FC236}">
                <a16:creationId xmlns:a16="http://schemas.microsoft.com/office/drawing/2014/main" id="{5BE94372-BBC1-4097-49FE-1E914BC6FE53}"/>
              </a:ext>
            </a:extLst>
          </p:cNvPr>
          <p:cNvPicPr>
            <a:picLocks noChangeAspect="1"/>
          </p:cNvPicPr>
          <p:nvPr/>
        </p:nvPicPr>
        <p:blipFill>
          <a:blip r:embed="rId3"/>
          <a:stretch>
            <a:fillRect/>
          </a:stretch>
        </p:blipFill>
        <p:spPr>
          <a:xfrm>
            <a:off x="4485258" y="1659211"/>
            <a:ext cx="4625975" cy="4625975"/>
          </a:xfrm>
          <a:prstGeom prst="rect">
            <a:avLst/>
          </a:prstGeom>
        </p:spPr>
      </p:pic>
    </p:spTree>
    <p:extLst>
      <p:ext uri="{BB962C8B-B14F-4D97-AF65-F5344CB8AC3E}">
        <p14:creationId xmlns:p14="http://schemas.microsoft.com/office/powerpoint/2010/main" val="1557967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DE18D-7803-35FE-08F1-B175162142C7}"/>
              </a:ext>
            </a:extLst>
          </p:cNvPr>
          <p:cNvSpPr>
            <a:spLocks noGrp="1"/>
          </p:cNvSpPr>
          <p:nvPr>
            <p:ph type="title"/>
          </p:nvPr>
        </p:nvSpPr>
        <p:spPr>
          <a:xfrm>
            <a:off x="472966" y="457200"/>
            <a:ext cx="8229600" cy="1252728"/>
          </a:xfrm>
        </p:spPr>
        <p:txBody>
          <a:bodyPr>
            <a:normAutofit fontScale="90000"/>
          </a:bodyPr>
          <a:lstStyle/>
          <a:p>
            <a:r>
              <a:rPr lang="fr-FR" b="1" i="0" u="none" strike="noStrike" dirty="0">
                <a:effectLst/>
                <a:latin typeface="Rubik"/>
              </a:rPr>
              <a:t>Masque funéraire de Toutankhamon (1323 av. J.C.) - Égypte</a:t>
            </a:r>
            <a:br>
              <a:rPr lang="fr-FR" b="1" i="0" u="none" strike="noStrike" dirty="0">
                <a:effectLst/>
                <a:latin typeface="Rubik"/>
              </a:rPr>
            </a:br>
            <a:endParaRPr lang="fr-FR" dirty="0"/>
          </a:p>
        </p:txBody>
      </p:sp>
      <p:pic>
        <p:nvPicPr>
          <p:cNvPr id="5" name="Espace réservé du contenu 4" descr="Une image contenant rayé, cuir&#10;&#10;Description générée automatiquement">
            <a:extLst>
              <a:ext uri="{FF2B5EF4-FFF2-40B4-BE49-F238E27FC236}">
                <a16:creationId xmlns:a16="http://schemas.microsoft.com/office/drawing/2014/main" id="{055F8CF8-C7ED-C77A-0B9F-82E6DC2B161A}"/>
              </a:ext>
            </a:extLst>
          </p:cNvPr>
          <p:cNvPicPr>
            <a:picLocks noGrp="1" noChangeAspect="1"/>
          </p:cNvPicPr>
          <p:nvPr>
            <p:ph idx="1"/>
          </p:nvPr>
        </p:nvPicPr>
        <p:blipFill>
          <a:blip r:embed="rId2"/>
          <a:stretch>
            <a:fillRect/>
          </a:stretch>
        </p:blipFill>
        <p:spPr>
          <a:xfrm>
            <a:off x="2974428" y="1709928"/>
            <a:ext cx="3355087" cy="4981501"/>
          </a:xfrm>
        </p:spPr>
      </p:pic>
    </p:spTree>
    <p:extLst>
      <p:ext uri="{BB962C8B-B14F-4D97-AF65-F5344CB8AC3E}">
        <p14:creationId xmlns:p14="http://schemas.microsoft.com/office/powerpoint/2010/main" val="397934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700px-The_judgement_of_the_dead_in_the_presence_of_Osiris.jpg"/>
          <p:cNvPicPr>
            <a:picLocks noChangeAspect="1"/>
          </p:cNvPicPr>
          <p:nvPr/>
        </p:nvPicPr>
        <p:blipFill>
          <a:blip r:embed="rId2"/>
          <a:stretch>
            <a:fillRect/>
          </a:stretch>
        </p:blipFill>
        <p:spPr>
          <a:xfrm>
            <a:off x="0" y="1675311"/>
            <a:ext cx="9144000" cy="415398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All_Gizah_Pyramids.jpg"/>
          <p:cNvPicPr>
            <a:picLocks noGrp="1" noChangeAspect="1"/>
          </p:cNvPicPr>
          <p:nvPr>
            <p:ph idx="1"/>
          </p:nvPr>
        </p:nvPicPr>
        <p:blipFill>
          <a:blip r:embed="rId2"/>
          <a:srcRect l="-9124" r="-9124"/>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En Mésopotamie - 2100</a:t>
            </a:r>
          </a:p>
        </p:txBody>
      </p:sp>
      <p:pic>
        <p:nvPicPr>
          <p:cNvPr id="4" name="Espace réservé du contenu 3" descr="ur06b.jpg"/>
          <p:cNvPicPr>
            <a:picLocks noGrp="1" noChangeAspect="1"/>
          </p:cNvPicPr>
          <p:nvPr>
            <p:ph idx="1"/>
          </p:nvPr>
        </p:nvPicPr>
        <p:blipFill>
          <a:blip r:embed="rId2"/>
          <a:srcRect l="-11709" r="-11709"/>
          <a:stretch>
            <a:fillRect/>
          </a:stretch>
        </p:blip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Dans le monde juif hier et aujourd’hui</a:t>
            </a:r>
          </a:p>
        </p:txBody>
      </p:sp>
      <p:pic>
        <p:nvPicPr>
          <p:cNvPr id="6" name="Espace réservé du contenu 5" descr="IMG_2616.JPG"/>
          <p:cNvPicPr>
            <a:picLocks noGrp="1" noChangeAspect="1"/>
          </p:cNvPicPr>
          <p:nvPr>
            <p:ph idx="1"/>
          </p:nvPr>
        </p:nvPicPr>
        <p:blipFill>
          <a:blip r:embed="rId2"/>
          <a:srcRect l="-16438" r="-16438"/>
          <a:stretch>
            <a:fillRect/>
          </a:stretch>
        </p:blip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555913-plusieurs-milliers-de-personnes-etaient-presentes-pour-les-funerailles-du-rabbin-ovadia-yossef-a-jer.jpg"/>
          <p:cNvPicPr>
            <a:picLocks noGrp="1" noChangeAspect="1"/>
          </p:cNvPicPr>
          <p:nvPr>
            <p:ph idx="1"/>
          </p:nvPr>
        </p:nvPicPr>
        <p:blipFill>
          <a:blip r:embed="rId2"/>
          <a:srcRect l="-8466" r="-8466"/>
          <a:stretch>
            <a:fillRect/>
          </a:stretch>
        </p:blip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2.jpg"/>
          <p:cNvPicPr>
            <a:picLocks noChangeAspect="1"/>
          </p:cNvPicPr>
          <p:nvPr/>
        </p:nvPicPr>
        <p:blipFill>
          <a:blip r:embed="rId2"/>
          <a:stretch>
            <a:fillRect/>
          </a:stretch>
        </p:blipFill>
        <p:spPr>
          <a:xfrm>
            <a:off x="-1" y="1631991"/>
            <a:ext cx="9147607" cy="4921217"/>
          </a:xfrm>
          <a:prstGeom prst="rect">
            <a:avLst/>
          </a:prstGeom>
        </p:spPr>
      </p:pic>
      <p:sp>
        <p:nvSpPr>
          <p:cNvPr id="3" name="Titre 1"/>
          <p:cNvSpPr>
            <a:spLocks noGrp="1"/>
          </p:cNvSpPr>
          <p:nvPr>
            <p:ph type="title"/>
          </p:nvPr>
        </p:nvSpPr>
        <p:spPr>
          <a:xfrm>
            <a:off x="457200" y="335563"/>
            <a:ext cx="8229600" cy="1252728"/>
          </a:xfrm>
        </p:spPr>
        <p:txBody>
          <a:bodyPr>
            <a:normAutofit fontScale="90000"/>
          </a:bodyPr>
          <a:lstStyle/>
          <a:p>
            <a:r>
              <a:rPr lang="fr-FR" sz="4800" dirty="0"/>
              <a:t> Dans la Grèce antique</a:t>
            </a:r>
            <a:br>
              <a:rPr lang="fr-FR" sz="4800" dirty="0"/>
            </a:b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Célébration à l’église</a:t>
            </a:r>
          </a:p>
        </p:txBody>
      </p:sp>
      <p:pic>
        <p:nvPicPr>
          <p:cNvPr id="4" name="Espace réservé du contenu 3" descr="messe-funerailles-France-septembre-2015_0_729_486.jpg"/>
          <p:cNvPicPr>
            <a:picLocks noGrp="1" noChangeAspect="1"/>
          </p:cNvPicPr>
          <p:nvPr>
            <p:ph idx="1"/>
          </p:nvPr>
        </p:nvPicPr>
        <p:blipFill>
          <a:blip r:embed="rId2"/>
          <a:srcRect l="-9300" r="-9300"/>
          <a:stretch>
            <a:fillRect/>
          </a:stretch>
        </p:blipFill>
        <p:spPr>
          <a:xfrm>
            <a:off x="457200" y="1803400"/>
            <a:ext cx="8593242" cy="4830001"/>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2800" dirty="0">
                <a:solidFill>
                  <a:srgbClr val="18191A"/>
                </a:solidFill>
                <a:effectLst/>
                <a:latin typeface="Helvetica" pitchFamily="2" charset="0"/>
                <a:ea typeface="Calibri" panose="020F0502020204030204" pitchFamily="34" charset="0"/>
                <a:cs typeface="Helvetica" pitchFamily="2" charset="0"/>
              </a:rPr>
              <a:t>la</a:t>
            </a:r>
            <a:r>
              <a:rPr lang="fr-FR" sz="2800" dirty="0">
                <a:solidFill>
                  <a:schemeClr val="tx1"/>
                </a:solidFill>
                <a:effectLst/>
                <a:latin typeface="Helvetica" pitchFamily="2" charset="0"/>
                <a:ea typeface="Calibri" panose="020F0502020204030204" pitchFamily="34" charset="0"/>
                <a:cs typeface="Helvetica" pitchFamily="2" charset="0"/>
              </a:rPr>
              <a:t> rite de la </a:t>
            </a:r>
            <a:r>
              <a:rPr lang="fr-FR" sz="2800" i="1" dirty="0" err="1">
                <a:solidFill>
                  <a:schemeClr val="tx1"/>
                </a:solidFill>
                <a:effectLst/>
                <a:latin typeface="Helvetica" pitchFamily="2" charset="0"/>
                <a:ea typeface="Calibri" panose="020F0502020204030204" pitchFamily="34" charset="0"/>
                <a:cs typeface="Helvetica" pitchFamily="2" charset="0"/>
              </a:rPr>
              <a:t>prothesis</a:t>
            </a:r>
            <a:r>
              <a:rPr lang="fr-FR" sz="2800" dirty="0">
                <a:solidFill>
                  <a:schemeClr val="tx1"/>
                </a:solidFill>
                <a:effectLst/>
                <a:latin typeface="Helvetica" pitchFamily="2" charset="0"/>
                <a:ea typeface="Calibri" panose="020F0502020204030204" pitchFamily="34" charset="0"/>
                <a:cs typeface="Helvetica" pitchFamily="2" charset="0"/>
              </a:rPr>
              <a:t> </a:t>
            </a:r>
            <a:br>
              <a:rPr lang="fr-FR" sz="2800" dirty="0">
                <a:solidFill>
                  <a:schemeClr val="tx1"/>
                </a:solidFill>
                <a:effectLst/>
                <a:latin typeface="Helvetica" pitchFamily="2" charset="0"/>
                <a:ea typeface="Calibri" panose="020F0502020204030204" pitchFamily="34" charset="0"/>
                <a:cs typeface="Helvetica" pitchFamily="2" charset="0"/>
              </a:rPr>
            </a:br>
            <a:r>
              <a:rPr lang="fr-FR" sz="2800" dirty="0">
                <a:solidFill>
                  <a:schemeClr val="tx1"/>
                </a:solidFill>
                <a:effectLst/>
                <a:latin typeface="Helvetica" pitchFamily="2" charset="0"/>
                <a:ea typeface="Calibri" panose="020F0502020204030204" pitchFamily="34" charset="0"/>
                <a:cs typeface="Helvetica" pitchFamily="2" charset="0"/>
              </a:rPr>
              <a:t>(en </a:t>
            </a:r>
            <a:r>
              <a:rPr lang="fr-FR" sz="2800" u="none" strike="noStrike" dirty="0">
                <a:solidFill>
                  <a:schemeClr val="tx1"/>
                </a:solidFill>
                <a:effectLst/>
                <a:latin typeface="Helvetica" pitchFamily="2" charset="0"/>
                <a:ea typeface="Calibri" panose="020F0502020204030204" pitchFamily="34" charset="0"/>
                <a:cs typeface="Helvetica" pitchFamily="2" charset="0"/>
                <a:hlinkClick r:id="rId2">
                  <a:extLst>
                    <a:ext uri="{A12FA001-AC4F-418D-AE19-62706E023703}">
                      <ahyp:hlinkClr xmlns:ahyp="http://schemas.microsoft.com/office/drawing/2018/hyperlinkcolor" val="tx"/>
                    </a:ext>
                  </a:extLst>
                </a:hlinkClick>
              </a:rPr>
              <a:t>grec ancien</a:t>
            </a:r>
            <a:r>
              <a:rPr lang="fr-FR" sz="2800" dirty="0">
                <a:solidFill>
                  <a:schemeClr val="tx1"/>
                </a:solidFill>
                <a:effectLst/>
                <a:latin typeface="Helvetica" pitchFamily="2" charset="0"/>
                <a:ea typeface="Calibri" panose="020F0502020204030204" pitchFamily="34" charset="0"/>
                <a:cs typeface="Helvetica" pitchFamily="2" charset="0"/>
              </a:rPr>
              <a:t> : </a:t>
            </a:r>
            <a:r>
              <a:rPr lang="en-US" sz="2800" dirty="0">
                <a:solidFill>
                  <a:schemeClr val="tx1"/>
                </a:solidFill>
                <a:effectLst/>
                <a:latin typeface="Arial Unicode MS" panose="020B0604020202020204" pitchFamily="34" charset="-128"/>
              </a:rPr>
              <a:t>π</a:t>
            </a:r>
            <a:r>
              <a:rPr lang="en-US" sz="2800" dirty="0" err="1">
                <a:solidFill>
                  <a:schemeClr val="tx1"/>
                </a:solidFill>
                <a:effectLst/>
                <a:latin typeface="Arial Unicode MS" panose="020B0604020202020204" pitchFamily="34" charset="-128"/>
              </a:rPr>
              <a:t>ρόθεσις</a:t>
            </a:r>
            <a:r>
              <a:rPr lang="fr-FR" sz="2800" dirty="0">
                <a:solidFill>
                  <a:schemeClr val="tx1"/>
                </a:solidFill>
                <a:effectLst/>
                <a:latin typeface="Helvetica" pitchFamily="2" charset="0"/>
                <a:ea typeface="Arial Unicode MS" panose="020B0604020202020204" pitchFamily="34" charset="-128"/>
                <a:cs typeface="Helvetica" pitchFamily="2" charset="0"/>
              </a:rPr>
              <a:t>).</a:t>
            </a:r>
            <a:r>
              <a:rPr lang="fr-FR" sz="2800" dirty="0">
                <a:solidFill>
                  <a:schemeClr val="tx1"/>
                </a:solidFill>
                <a:effectLst/>
              </a:rPr>
              <a:t> </a:t>
            </a:r>
            <a:endParaRPr lang="fr-FR" sz="2800" dirty="0">
              <a:solidFill>
                <a:schemeClr val="tx1"/>
              </a:solidFill>
            </a:endParaRPr>
          </a:p>
        </p:txBody>
      </p:sp>
      <p:pic>
        <p:nvPicPr>
          <p:cNvPr id="4" name="Espace réservé du contenu 3" descr="1280px-Gela_Painter_-_Black-Figure_&quot;Pinax&quot;_(Plaque)_-_Walters_48225.jpg"/>
          <p:cNvPicPr>
            <a:picLocks noGrp="1" noChangeAspect="1"/>
          </p:cNvPicPr>
          <p:nvPr>
            <p:ph idx="1"/>
          </p:nvPr>
        </p:nvPicPr>
        <p:blipFill>
          <a:blip r:embed="rId3"/>
          <a:srcRect l="-4690" r="-4690"/>
          <a:stretch>
            <a:fillRect/>
          </a:stretch>
        </p:blipFill>
        <p:spPr>
          <a:xfrm>
            <a:off x="-27103" y="1502979"/>
            <a:ext cx="9250762" cy="519957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E71066-3136-F6E2-1F0E-321B4E3063FD}"/>
              </a:ext>
            </a:extLst>
          </p:cNvPr>
          <p:cNvSpPr>
            <a:spLocks noGrp="1"/>
          </p:cNvSpPr>
          <p:nvPr>
            <p:ph type="title"/>
          </p:nvPr>
        </p:nvSpPr>
        <p:spPr/>
        <p:txBody>
          <a:bodyPr>
            <a:normAutofit fontScale="90000"/>
          </a:bodyPr>
          <a:lstStyle/>
          <a:p>
            <a:r>
              <a:rPr lang="fr-FR" b="0" i="0" u="none" strike="noStrike" dirty="0">
                <a:solidFill>
                  <a:schemeClr val="tx1"/>
                </a:solidFill>
                <a:effectLst/>
                <a:latin typeface="Arial" panose="020B0604020202020204" pitchFamily="34" charset="0"/>
              </a:rPr>
              <a:t>cratère  vers 750 av. J.-C. musée du Louvre</a:t>
            </a:r>
            <a:endParaRPr lang="fr-FR" dirty="0">
              <a:solidFill>
                <a:schemeClr val="tx1"/>
              </a:solidFill>
            </a:endParaRPr>
          </a:p>
        </p:txBody>
      </p:sp>
      <p:pic>
        <p:nvPicPr>
          <p:cNvPr id="9" name="Espace réservé du contenu 8" descr="Une image contenant texte, boîte&#10;&#10;Description générée automatiquement">
            <a:extLst>
              <a:ext uri="{FF2B5EF4-FFF2-40B4-BE49-F238E27FC236}">
                <a16:creationId xmlns:a16="http://schemas.microsoft.com/office/drawing/2014/main" id="{6A1A6864-39E6-0421-C326-DEE36460A5E2}"/>
              </a:ext>
            </a:extLst>
          </p:cNvPr>
          <p:cNvPicPr>
            <a:picLocks noGrp="1" noChangeAspect="1"/>
          </p:cNvPicPr>
          <p:nvPr>
            <p:ph idx="1"/>
          </p:nvPr>
        </p:nvPicPr>
        <p:blipFill>
          <a:blip r:embed="rId2"/>
          <a:stretch>
            <a:fillRect/>
          </a:stretch>
        </p:blipFill>
        <p:spPr>
          <a:xfrm>
            <a:off x="914400" y="1558965"/>
            <a:ext cx="6883611" cy="5143587"/>
          </a:xfrm>
        </p:spPr>
      </p:pic>
    </p:spTree>
    <p:extLst>
      <p:ext uri="{BB962C8B-B14F-4D97-AF65-F5344CB8AC3E}">
        <p14:creationId xmlns:p14="http://schemas.microsoft.com/office/powerpoint/2010/main" val="3077422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E2EAA3-1F76-3341-D80C-3DE9A00CB474}"/>
              </a:ext>
            </a:extLst>
          </p:cNvPr>
          <p:cNvSpPr>
            <a:spLocks noGrp="1"/>
          </p:cNvSpPr>
          <p:nvPr>
            <p:ph type="title"/>
          </p:nvPr>
        </p:nvSpPr>
        <p:spPr/>
        <p:txBody>
          <a:bodyPr>
            <a:normAutofit fontScale="90000"/>
          </a:bodyPr>
          <a:lstStyle/>
          <a:p>
            <a:r>
              <a:rPr lang="fr-FR" sz="4800" dirty="0">
                <a:solidFill>
                  <a:srgbClr val="18191A"/>
                </a:solidFill>
                <a:effectLst/>
                <a:latin typeface="Helvetica" pitchFamily="2" charset="0"/>
                <a:ea typeface="Calibri" panose="020F0502020204030204" pitchFamily="34" charset="0"/>
                <a:cs typeface="Helvetica" pitchFamily="2" charset="0"/>
              </a:rPr>
              <a:t>la</a:t>
            </a:r>
            <a:r>
              <a:rPr lang="fr-FR" sz="4800" dirty="0">
                <a:solidFill>
                  <a:schemeClr val="tx1"/>
                </a:solidFill>
                <a:effectLst/>
                <a:latin typeface="Helvetica" pitchFamily="2" charset="0"/>
                <a:ea typeface="Calibri" panose="020F0502020204030204" pitchFamily="34" charset="0"/>
                <a:cs typeface="Helvetica" pitchFamily="2" charset="0"/>
              </a:rPr>
              <a:t> rite de la </a:t>
            </a:r>
            <a:r>
              <a:rPr lang="fr-FR" sz="4800" i="1" dirty="0" err="1">
                <a:solidFill>
                  <a:schemeClr val="tx1"/>
                </a:solidFill>
                <a:effectLst/>
                <a:latin typeface="Helvetica" pitchFamily="2" charset="0"/>
                <a:ea typeface="Calibri" panose="020F0502020204030204" pitchFamily="34" charset="0"/>
                <a:cs typeface="Helvetica" pitchFamily="2" charset="0"/>
              </a:rPr>
              <a:t>prothesis</a:t>
            </a:r>
            <a:r>
              <a:rPr lang="fr-FR" sz="4800" dirty="0">
                <a:solidFill>
                  <a:schemeClr val="tx1"/>
                </a:solidFill>
                <a:effectLst/>
                <a:latin typeface="Helvetica" pitchFamily="2" charset="0"/>
                <a:ea typeface="Calibri" panose="020F0502020204030204" pitchFamily="34" charset="0"/>
                <a:cs typeface="Helvetica" pitchFamily="2" charset="0"/>
              </a:rPr>
              <a:t> </a:t>
            </a:r>
            <a:br>
              <a:rPr lang="fr-FR" sz="4800" dirty="0">
                <a:solidFill>
                  <a:schemeClr val="tx1"/>
                </a:solidFill>
                <a:effectLst/>
                <a:latin typeface="Helvetica" pitchFamily="2" charset="0"/>
                <a:ea typeface="Calibri" panose="020F0502020204030204" pitchFamily="34" charset="0"/>
                <a:cs typeface="Helvetica" pitchFamily="2" charset="0"/>
              </a:rPr>
            </a:br>
            <a:r>
              <a:rPr lang="fr-FR" sz="4800" dirty="0">
                <a:solidFill>
                  <a:schemeClr val="tx1"/>
                </a:solidFill>
                <a:effectLst/>
                <a:latin typeface="Helvetica" pitchFamily="2" charset="0"/>
                <a:ea typeface="Calibri" panose="020F0502020204030204" pitchFamily="34" charset="0"/>
                <a:cs typeface="Helvetica" pitchFamily="2" charset="0"/>
              </a:rPr>
              <a:t>(en </a:t>
            </a:r>
            <a:r>
              <a:rPr lang="fr-FR" sz="4800" u="none" strike="noStrike" dirty="0">
                <a:solidFill>
                  <a:schemeClr val="tx1"/>
                </a:solidFill>
                <a:effectLst/>
                <a:latin typeface="Helvetica" pitchFamily="2" charset="0"/>
                <a:ea typeface="Calibri" panose="020F0502020204030204" pitchFamily="34" charset="0"/>
                <a:cs typeface="Helvetica" pitchFamily="2" charset="0"/>
                <a:hlinkClick r:id="rId2">
                  <a:extLst>
                    <a:ext uri="{A12FA001-AC4F-418D-AE19-62706E023703}">
                      <ahyp:hlinkClr xmlns:ahyp="http://schemas.microsoft.com/office/drawing/2018/hyperlinkcolor" val="tx"/>
                    </a:ext>
                  </a:extLst>
                </a:hlinkClick>
              </a:rPr>
              <a:t>grec ancien</a:t>
            </a:r>
            <a:r>
              <a:rPr lang="fr-FR" sz="4800" dirty="0">
                <a:solidFill>
                  <a:schemeClr val="tx1"/>
                </a:solidFill>
                <a:effectLst/>
                <a:latin typeface="Helvetica" pitchFamily="2" charset="0"/>
                <a:ea typeface="Calibri" panose="020F0502020204030204" pitchFamily="34" charset="0"/>
                <a:cs typeface="Helvetica" pitchFamily="2" charset="0"/>
              </a:rPr>
              <a:t> : </a:t>
            </a:r>
            <a:r>
              <a:rPr lang="en-US" sz="4800" dirty="0">
                <a:solidFill>
                  <a:schemeClr val="tx1"/>
                </a:solidFill>
                <a:effectLst/>
                <a:latin typeface="Arial Unicode MS" panose="020B0604020202020204" pitchFamily="34" charset="-128"/>
              </a:rPr>
              <a:t>π</a:t>
            </a:r>
            <a:r>
              <a:rPr lang="en-US" sz="4800" dirty="0" err="1">
                <a:solidFill>
                  <a:schemeClr val="tx1"/>
                </a:solidFill>
                <a:effectLst/>
                <a:latin typeface="Arial Unicode MS" panose="020B0604020202020204" pitchFamily="34" charset="-128"/>
              </a:rPr>
              <a:t>ρόθεσις</a:t>
            </a:r>
            <a:r>
              <a:rPr lang="fr-FR" sz="4800" dirty="0">
                <a:solidFill>
                  <a:schemeClr val="tx1"/>
                </a:solidFill>
                <a:effectLst/>
                <a:latin typeface="Helvetica" pitchFamily="2" charset="0"/>
                <a:ea typeface="Arial Unicode MS" panose="020B0604020202020204" pitchFamily="34" charset="-128"/>
                <a:cs typeface="Helvetica" pitchFamily="2" charset="0"/>
              </a:rPr>
              <a:t>).</a:t>
            </a:r>
            <a:r>
              <a:rPr lang="fr-FR" sz="4800" dirty="0">
                <a:solidFill>
                  <a:schemeClr val="tx1"/>
                </a:solidFill>
                <a:effectLst/>
              </a:rPr>
              <a:t> </a:t>
            </a:r>
            <a:endParaRPr lang="fr-FR" dirty="0"/>
          </a:p>
        </p:txBody>
      </p:sp>
      <p:pic>
        <p:nvPicPr>
          <p:cNvPr id="5" name="Espace réservé du contenu 4" descr="Une image contenant texte, vieux, tissu&#10;&#10;Description générée automatiquement">
            <a:extLst>
              <a:ext uri="{FF2B5EF4-FFF2-40B4-BE49-F238E27FC236}">
                <a16:creationId xmlns:a16="http://schemas.microsoft.com/office/drawing/2014/main" id="{2A390696-76FA-6253-EC79-5A332787626E}"/>
              </a:ext>
            </a:extLst>
          </p:cNvPr>
          <p:cNvPicPr>
            <a:picLocks noGrp="1" noChangeAspect="1"/>
          </p:cNvPicPr>
          <p:nvPr>
            <p:ph idx="1"/>
          </p:nvPr>
        </p:nvPicPr>
        <p:blipFill>
          <a:blip r:embed="rId3"/>
          <a:stretch>
            <a:fillRect/>
          </a:stretch>
        </p:blipFill>
        <p:spPr>
          <a:xfrm>
            <a:off x="1112744" y="1502979"/>
            <a:ext cx="6958536" cy="5199573"/>
          </a:xfrm>
        </p:spPr>
      </p:pic>
    </p:spTree>
    <p:extLst>
      <p:ext uri="{BB962C8B-B14F-4D97-AF65-F5344CB8AC3E}">
        <p14:creationId xmlns:p14="http://schemas.microsoft.com/office/powerpoint/2010/main" val="1244328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BBFEEF-3A46-38B3-9FFB-7DDB3D0C92DA}"/>
              </a:ext>
            </a:extLst>
          </p:cNvPr>
          <p:cNvSpPr>
            <a:spLocks noGrp="1"/>
          </p:cNvSpPr>
          <p:nvPr>
            <p:ph type="title"/>
          </p:nvPr>
        </p:nvSpPr>
        <p:spPr/>
        <p:txBody>
          <a:bodyPr>
            <a:normAutofit fontScale="90000"/>
          </a:bodyPr>
          <a:lstStyle/>
          <a:p>
            <a:r>
              <a:rPr lang="fr-FR" b="0" i="0" u="none" strike="noStrike" dirty="0">
                <a:solidFill>
                  <a:schemeClr val="tx1"/>
                </a:solidFill>
                <a:effectLst/>
                <a:latin typeface="Arial" panose="020B0604020202020204" pitchFamily="34" charset="0"/>
              </a:rPr>
              <a:t>Scène d’</a:t>
            </a:r>
            <a:r>
              <a:rPr lang="fr-FR" b="0" i="1" u="none" strike="noStrike" dirty="0" err="1">
                <a:solidFill>
                  <a:schemeClr val="tx1"/>
                </a:solidFill>
                <a:effectLst/>
                <a:latin typeface="Arial" panose="020B0604020202020204" pitchFamily="34" charset="0"/>
              </a:rPr>
              <a:t>ekphora</a:t>
            </a:r>
            <a:r>
              <a:rPr lang="fr-FR" b="0" i="0" u="none" strike="noStrike" dirty="0">
                <a:solidFill>
                  <a:schemeClr val="tx1"/>
                </a:solidFill>
                <a:effectLst/>
                <a:latin typeface="Arial" panose="020B0604020202020204" pitchFamily="34" charset="0"/>
              </a:rPr>
              <a:t>, </a:t>
            </a:r>
            <a:br>
              <a:rPr lang="fr-FR" b="0" i="0" u="none" strike="noStrike" dirty="0">
                <a:solidFill>
                  <a:schemeClr val="tx1"/>
                </a:solidFill>
                <a:effectLst/>
                <a:latin typeface="Arial" panose="020B0604020202020204" pitchFamily="34" charset="0"/>
              </a:rPr>
            </a:br>
            <a:r>
              <a:rPr lang="fr-FR" b="0" i="0" u="none" strike="noStrike" dirty="0">
                <a:solidFill>
                  <a:schemeClr val="tx1"/>
                </a:solidFill>
                <a:effectLst/>
                <a:latin typeface="Arial" panose="020B0604020202020204" pitchFamily="34" charset="0"/>
              </a:rPr>
              <a:t>(</a:t>
            </a:r>
            <a:r>
              <a:rPr lang="fr-FR" dirty="0">
                <a:solidFill>
                  <a:schemeClr val="tx1"/>
                </a:solidFill>
              </a:rPr>
              <a:t>Du grec ancien </a:t>
            </a:r>
            <a:r>
              <a:rPr lang="el-GR" u="none" strike="noStrike" dirty="0">
                <a:solidFill>
                  <a:schemeClr val="tx1"/>
                </a:solidFill>
                <a:effectLst/>
                <a:hlinkClick r:id="rId2" tooltip="ἐκφορά (page inexistante)">
                  <a:extLst>
                    <a:ext uri="{A12FA001-AC4F-418D-AE19-62706E023703}">
                      <ahyp:hlinkClr xmlns:ahyp="http://schemas.microsoft.com/office/drawing/2018/hyperlinkcolor" val="tx"/>
                    </a:ext>
                  </a:extLst>
                </a:hlinkClick>
              </a:rPr>
              <a:t>ἐκφορά</a:t>
            </a:r>
            <a:r>
              <a:rPr lang="fr-FR" u="none" strike="noStrike" dirty="0">
                <a:solidFill>
                  <a:schemeClr val="tx1"/>
                </a:solidFill>
                <a:effectLst/>
              </a:rPr>
              <a:t>)</a:t>
            </a:r>
            <a:endParaRPr lang="fr-FR" dirty="0"/>
          </a:p>
        </p:txBody>
      </p:sp>
      <p:pic>
        <p:nvPicPr>
          <p:cNvPr id="5" name="Espace réservé du contenu 4" descr="Une image contenant texte, tissu&#10;&#10;Description générée automatiquement">
            <a:extLst>
              <a:ext uri="{FF2B5EF4-FFF2-40B4-BE49-F238E27FC236}">
                <a16:creationId xmlns:a16="http://schemas.microsoft.com/office/drawing/2014/main" id="{31D17674-FF30-75F5-1E44-5E60D525C378}"/>
              </a:ext>
            </a:extLst>
          </p:cNvPr>
          <p:cNvPicPr>
            <a:picLocks noGrp="1" noChangeAspect="1"/>
          </p:cNvPicPr>
          <p:nvPr>
            <p:ph idx="1"/>
          </p:nvPr>
        </p:nvPicPr>
        <p:blipFill>
          <a:blip r:embed="rId3"/>
          <a:stretch>
            <a:fillRect/>
          </a:stretch>
        </p:blipFill>
        <p:spPr>
          <a:xfrm>
            <a:off x="985869" y="1408176"/>
            <a:ext cx="7293445" cy="5449824"/>
          </a:xfrm>
        </p:spPr>
      </p:pic>
    </p:spTree>
    <p:extLst>
      <p:ext uri="{BB962C8B-B14F-4D97-AF65-F5344CB8AC3E}">
        <p14:creationId xmlns:p14="http://schemas.microsoft.com/office/powerpoint/2010/main" val="2339931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04B84-0CD5-58E3-C12C-B9B54CAD11EC}"/>
              </a:ext>
            </a:extLst>
          </p:cNvPr>
          <p:cNvSpPr>
            <a:spLocks noGrp="1"/>
          </p:cNvSpPr>
          <p:nvPr>
            <p:ph type="title"/>
          </p:nvPr>
        </p:nvSpPr>
        <p:spPr/>
        <p:txBody>
          <a:bodyPr/>
          <a:lstStyle/>
          <a:p>
            <a:endParaRPr lang="fr-FR"/>
          </a:p>
        </p:txBody>
      </p:sp>
      <p:pic>
        <p:nvPicPr>
          <p:cNvPr id="5" name="Espace réservé du contenu 4" descr="Une image contenant texte&#10;&#10;Description générée automatiquement">
            <a:extLst>
              <a:ext uri="{FF2B5EF4-FFF2-40B4-BE49-F238E27FC236}">
                <a16:creationId xmlns:a16="http://schemas.microsoft.com/office/drawing/2014/main" id="{A11C5942-3828-75A8-A6DC-48AE54B83039}"/>
              </a:ext>
            </a:extLst>
          </p:cNvPr>
          <p:cNvPicPr>
            <a:picLocks noGrp="1" noChangeAspect="1"/>
          </p:cNvPicPr>
          <p:nvPr>
            <p:ph idx="1"/>
          </p:nvPr>
        </p:nvPicPr>
        <p:blipFill>
          <a:blip r:embed="rId2"/>
          <a:stretch>
            <a:fillRect/>
          </a:stretch>
        </p:blipFill>
        <p:spPr>
          <a:xfrm>
            <a:off x="1098679" y="1492469"/>
            <a:ext cx="7109900" cy="5312676"/>
          </a:xfrm>
        </p:spPr>
      </p:pic>
    </p:spTree>
    <p:extLst>
      <p:ext uri="{BB962C8B-B14F-4D97-AF65-F5344CB8AC3E}">
        <p14:creationId xmlns:p14="http://schemas.microsoft.com/office/powerpoint/2010/main" val="3426691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45EB0-A572-B708-E6C4-CF0DDCB6EF10}"/>
              </a:ext>
            </a:extLst>
          </p:cNvPr>
          <p:cNvSpPr>
            <a:spLocks noGrp="1"/>
          </p:cNvSpPr>
          <p:nvPr>
            <p:ph type="title"/>
          </p:nvPr>
        </p:nvSpPr>
        <p:spPr/>
        <p:txBody>
          <a:bodyPr>
            <a:normAutofit fontScale="90000"/>
          </a:bodyPr>
          <a:lstStyle/>
          <a:p>
            <a:r>
              <a:rPr lang="fr-FR" dirty="0"/>
              <a:t>Pleureuses, sarcophage du roi de Sidon, Liban, 358 </a:t>
            </a:r>
            <a:r>
              <a:rPr lang="fr-FR" dirty="0" err="1"/>
              <a:t>avt</a:t>
            </a:r>
            <a:r>
              <a:rPr lang="fr-FR" dirty="0"/>
              <a:t>-J.C., </a:t>
            </a:r>
          </a:p>
        </p:txBody>
      </p:sp>
      <p:pic>
        <p:nvPicPr>
          <p:cNvPr id="5" name="Espace réservé du contenu 4" descr="Une image contenant intérieur, sculpture&#10;&#10;Description générée automatiquement">
            <a:extLst>
              <a:ext uri="{FF2B5EF4-FFF2-40B4-BE49-F238E27FC236}">
                <a16:creationId xmlns:a16="http://schemas.microsoft.com/office/drawing/2014/main" id="{DFAAB41E-565C-1782-1906-0D2B164023B6}"/>
              </a:ext>
            </a:extLst>
          </p:cNvPr>
          <p:cNvPicPr>
            <a:picLocks noGrp="1" noChangeAspect="1"/>
          </p:cNvPicPr>
          <p:nvPr>
            <p:ph idx="1"/>
          </p:nvPr>
        </p:nvPicPr>
        <p:blipFill>
          <a:blip r:embed="rId2"/>
          <a:stretch>
            <a:fillRect/>
          </a:stretch>
        </p:blipFill>
        <p:spPr>
          <a:xfrm>
            <a:off x="1102519" y="1587063"/>
            <a:ext cx="7220606" cy="4813738"/>
          </a:xfrm>
        </p:spPr>
      </p:pic>
    </p:spTree>
    <p:extLst>
      <p:ext uri="{BB962C8B-B14F-4D97-AF65-F5344CB8AC3E}">
        <p14:creationId xmlns:p14="http://schemas.microsoft.com/office/powerpoint/2010/main" val="805083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1200px-Luca_Giordano_009.jpg"/>
          <p:cNvPicPr>
            <a:picLocks noGrp="1" noChangeAspect="1"/>
          </p:cNvPicPr>
          <p:nvPr>
            <p:ph idx="1"/>
          </p:nvPr>
        </p:nvPicPr>
        <p:blipFill>
          <a:blip r:embed="rId2"/>
          <a:srcRect l="-9322" r="-9322"/>
          <a:stretch>
            <a:fillRect/>
          </a:stretch>
        </p:blipFill>
        <p:spPr>
          <a:xfrm>
            <a:off x="-666659" y="1142251"/>
            <a:ext cx="10392999" cy="5715749"/>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789988-3F3E-4A60-0EEB-CBB3533EF078}"/>
              </a:ext>
            </a:extLst>
          </p:cNvPr>
          <p:cNvSpPr>
            <a:spLocks noGrp="1"/>
          </p:cNvSpPr>
          <p:nvPr>
            <p:ph type="title"/>
          </p:nvPr>
        </p:nvSpPr>
        <p:spPr/>
        <p:txBody>
          <a:bodyPr>
            <a:normAutofit/>
          </a:bodyPr>
          <a:lstStyle/>
          <a:p>
            <a:r>
              <a:rPr lang="fr-FR" sz="2400" dirty="0">
                <a:solidFill>
                  <a:schemeClr val="tx1"/>
                </a:solidFill>
              </a:rPr>
              <a:t>L’</a:t>
            </a:r>
            <a:r>
              <a:rPr lang="fr-FR" sz="2400" b="1" dirty="0">
                <a:solidFill>
                  <a:schemeClr val="tx1"/>
                </a:solidFill>
              </a:rPr>
              <a:t>obole</a:t>
            </a:r>
            <a:r>
              <a:rPr lang="fr-FR" sz="2400" dirty="0">
                <a:solidFill>
                  <a:schemeClr val="tx1"/>
                </a:solidFill>
              </a:rPr>
              <a:t> (en </a:t>
            </a:r>
            <a:r>
              <a:rPr lang="fr-FR" sz="2400" u="none" strike="noStrike" dirty="0">
                <a:solidFill>
                  <a:schemeClr val="tx1"/>
                </a:solidFill>
                <a:effectLst/>
                <a:hlinkClick r:id="rId2" tooltip="Grec ancien">
                  <a:extLst>
                    <a:ext uri="{A12FA001-AC4F-418D-AE19-62706E023703}">
                      <ahyp:hlinkClr xmlns:ahyp="http://schemas.microsoft.com/office/drawing/2018/hyperlinkcolor" val="tx"/>
                    </a:ext>
                  </a:extLst>
                </a:hlinkClick>
              </a:rPr>
              <a:t>grec ancien</a:t>
            </a:r>
            <a:r>
              <a:rPr lang="fr-FR" sz="2400" dirty="0">
                <a:solidFill>
                  <a:schemeClr val="tx1"/>
                </a:solidFill>
              </a:rPr>
              <a:t> </a:t>
            </a:r>
            <a:r>
              <a:rPr lang="el-GR" sz="2400" dirty="0" err="1">
                <a:solidFill>
                  <a:schemeClr val="tx1"/>
                </a:solidFill>
                <a:effectLst/>
                <a:latin typeface="Arial Unicode MS" panose="020B0604020202020204" pitchFamily="34" charset="-128"/>
              </a:rPr>
              <a:t>ὀϐελός</a:t>
            </a:r>
            <a:r>
              <a:rPr lang="el-GR" sz="2400" dirty="0">
                <a:solidFill>
                  <a:schemeClr val="tx1"/>
                </a:solidFill>
              </a:rPr>
              <a:t> / </a:t>
            </a:r>
            <a:r>
              <a:rPr lang="fr-FR" sz="2400" i="1" dirty="0" err="1">
                <a:solidFill>
                  <a:schemeClr val="tx1"/>
                </a:solidFill>
                <a:effectLst/>
                <a:latin typeface="Arial Unicode MS" panose="020B0604020202020204" pitchFamily="34" charset="-128"/>
              </a:rPr>
              <a:t>obelós</a:t>
            </a:r>
            <a:r>
              <a:rPr lang="fr-FR" sz="2400" dirty="0">
                <a:solidFill>
                  <a:schemeClr val="tx1"/>
                </a:solidFill>
              </a:rPr>
              <a:t> et en </a:t>
            </a:r>
            <a:r>
              <a:rPr lang="fr-FR" sz="2400" u="none" strike="noStrike" dirty="0">
                <a:solidFill>
                  <a:schemeClr val="tx1"/>
                </a:solidFill>
                <a:effectLst/>
                <a:hlinkClick r:id="rId3" tooltip="Attique">
                  <a:extLst>
                    <a:ext uri="{A12FA001-AC4F-418D-AE19-62706E023703}">
                      <ahyp:hlinkClr xmlns:ahyp="http://schemas.microsoft.com/office/drawing/2018/hyperlinkcolor" val="tx"/>
                    </a:ext>
                  </a:extLst>
                </a:hlinkClick>
              </a:rPr>
              <a:t>attique</a:t>
            </a:r>
            <a:r>
              <a:rPr lang="fr-FR" sz="2400" dirty="0">
                <a:solidFill>
                  <a:schemeClr val="tx1"/>
                </a:solidFill>
              </a:rPr>
              <a:t> </a:t>
            </a:r>
            <a:r>
              <a:rPr lang="el-GR" sz="2400" dirty="0" err="1">
                <a:solidFill>
                  <a:schemeClr val="tx1"/>
                </a:solidFill>
                <a:effectLst/>
                <a:latin typeface="Arial Unicode MS" panose="020B0604020202020204" pitchFamily="34" charset="-128"/>
              </a:rPr>
              <a:t>ὀϐολός</a:t>
            </a:r>
            <a:r>
              <a:rPr lang="el-GR" sz="2400" dirty="0">
                <a:solidFill>
                  <a:schemeClr val="tx1"/>
                </a:solidFill>
              </a:rPr>
              <a:t> / </a:t>
            </a:r>
            <a:r>
              <a:rPr lang="fr-FR" sz="2400" i="1" dirty="0" err="1">
                <a:solidFill>
                  <a:schemeClr val="tx1"/>
                </a:solidFill>
                <a:effectLst/>
                <a:latin typeface="Arial Unicode MS" panose="020B0604020202020204" pitchFamily="34" charset="-128"/>
              </a:rPr>
              <a:t>obolós</a:t>
            </a:r>
            <a:r>
              <a:rPr lang="fr-FR" sz="2400" dirty="0">
                <a:solidFill>
                  <a:schemeClr val="tx1"/>
                </a:solidFill>
              </a:rPr>
              <a:t>, d'abord « broche »</a:t>
            </a:r>
            <a:br>
              <a:rPr lang="fr-FR" sz="2400" dirty="0">
                <a:solidFill>
                  <a:schemeClr val="tx1"/>
                </a:solidFill>
              </a:rPr>
            </a:br>
            <a:r>
              <a:rPr lang="fr-FR" sz="2800" i="0" u="none" strike="noStrike" baseline="30000" dirty="0">
                <a:solidFill>
                  <a:schemeClr val="tx1"/>
                </a:solidFill>
                <a:effectLst/>
                <a:hlinkClick r:id="rId4">
                  <a:extLst>
                    <a:ext uri="{A12FA001-AC4F-418D-AE19-62706E023703}">
                      <ahyp:hlinkClr xmlns:ahyp="http://schemas.microsoft.com/office/drawing/2018/hyperlinkcolor" val="tx"/>
                    </a:ext>
                  </a:extLst>
                </a:hlinkClick>
              </a:rPr>
              <a:t>est une monnaie de la Grèce antique valant un sixième de drachme.</a:t>
            </a:r>
            <a:endParaRPr lang="fr-FR" sz="2800" dirty="0">
              <a:solidFill>
                <a:schemeClr val="tx1"/>
              </a:solidFill>
            </a:endParaRPr>
          </a:p>
        </p:txBody>
      </p:sp>
      <p:pic>
        <p:nvPicPr>
          <p:cNvPr id="5" name="Espace réservé du contenu 4" descr="Une image contenant pièce de monnaie, arthropode, trilobite&#10;&#10;Description générée automatiquement">
            <a:extLst>
              <a:ext uri="{FF2B5EF4-FFF2-40B4-BE49-F238E27FC236}">
                <a16:creationId xmlns:a16="http://schemas.microsoft.com/office/drawing/2014/main" id="{60730B4D-11E1-E938-C627-6A375BB36FC1}"/>
              </a:ext>
            </a:extLst>
          </p:cNvPr>
          <p:cNvPicPr>
            <a:picLocks noGrp="1" noChangeAspect="1"/>
          </p:cNvPicPr>
          <p:nvPr>
            <p:ph idx="1"/>
          </p:nvPr>
        </p:nvPicPr>
        <p:blipFill>
          <a:blip r:embed="rId5"/>
          <a:stretch>
            <a:fillRect/>
          </a:stretch>
        </p:blipFill>
        <p:spPr>
          <a:xfrm>
            <a:off x="1788689" y="2522483"/>
            <a:ext cx="5194997" cy="2630378"/>
          </a:xfrm>
        </p:spPr>
      </p:pic>
    </p:spTree>
    <p:extLst>
      <p:ext uri="{BB962C8B-B14F-4D97-AF65-F5344CB8AC3E}">
        <p14:creationId xmlns:p14="http://schemas.microsoft.com/office/powerpoint/2010/main" val="3497902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A81F29-8528-6D5E-CE18-60488040379B}"/>
              </a:ext>
            </a:extLst>
          </p:cNvPr>
          <p:cNvSpPr>
            <a:spLocks noGrp="1"/>
          </p:cNvSpPr>
          <p:nvPr>
            <p:ph type="title"/>
          </p:nvPr>
        </p:nvSpPr>
        <p:spPr/>
        <p:txBody>
          <a:bodyPr>
            <a:normAutofit fontScale="90000"/>
          </a:bodyPr>
          <a:lstStyle/>
          <a:p>
            <a:br>
              <a:rPr lang="fr-FR" sz="2700" b="0" i="1" u="none" strike="noStrike" dirty="0">
                <a:solidFill>
                  <a:schemeClr val="tx1"/>
                </a:solidFill>
                <a:effectLst/>
                <a:latin typeface="Georgia" panose="02040502050405020303" pitchFamily="18" charset="0"/>
              </a:rPr>
            </a:br>
            <a:r>
              <a:rPr lang="fr-FR" sz="2700" b="0" i="1" u="none" strike="noStrike" dirty="0">
                <a:solidFill>
                  <a:schemeClr val="tx1"/>
                </a:solidFill>
                <a:effectLst/>
                <a:latin typeface="Georgia" panose="02040502050405020303" pitchFamily="18" charset="0"/>
              </a:rPr>
              <a:t>D’après une étude de 2017, les pièces qui figureraient sur les yeux de l'homme du linceul auraient été frappées en l'an 29 de notre ère.</a:t>
            </a:r>
            <a:br>
              <a:rPr lang="fr-FR" b="0" i="1" u="none" strike="noStrike" dirty="0">
                <a:solidFill>
                  <a:srgbClr val="000000"/>
                </a:solidFill>
                <a:effectLst/>
                <a:latin typeface="Georgia" panose="02040502050405020303" pitchFamily="18" charset="0"/>
              </a:rPr>
            </a:br>
            <a:endParaRPr lang="fr-FR" dirty="0"/>
          </a:p>
        </p:txBody>
      </p:sp>
      <p:pic>
        <p:nvPicPr>
          <p:cNvPr id="5" name="Espace réservé du contenu 4">
            <a:extLst>
              <a:ext uri="{FF2B5EF4-FFF2-40B4-BE49-F238E27FC236}">
                <a16:creationId xmlns:a16="http://schemas.microsoft.com/office/drawing/2014/main" id="{B9661614-086E-9FEE-0199-74DF0650B9E1}"/>
              </a:ext>
            </a:extLst>
          </p:cNvPr>
          <p:cNvPicPr>
            <a:picLocks noGrp="1" noChangeAspect="1"/>
          </p:cNvPicPr>
          <p:nvPr>
            <p:ph idx="1"/>
          </p:nvPr>
        </p:nvPicPr>
        <p:blipFill>
          <a:blip r:embed="rId2"/>
          <a:stretch>
            <a:fillRect/>
          </a:stretch>
        </p:blipFill>
        <p:spPr>
          <a:xfrm>
            <a:off x="332003" y="1849820"/>
            <a:ext cx="8715133" cy="4729655"/>
          </a:xfrm>
        </p:spPr>
      </p:pic>
    </p:spTree>
    <p:extLst>
      <p:ext uri="{BB962C8B-B14F-4D97-AF65-F5344CB8AC3E}">
        <p14:creationId xmlns:p14="http://schemas.microsoft.com/office/powerpoint/2010/main" val="2280798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Dans le monde Etrusque</a:t>
            </a:r>
          </a:p>
        </p:txBody>
      </p:sp>
      <p:pic>
        <p:nvPicPr>
          <p:cNvPr id="6" name="Espace réservé du contenu 5" descr="necropoli.jpg"/>
          <p:cNvPicPr>
            <a:picLocks noGrp="1" noChangeAspect="1"/>
          </p:cNvPicPr>
          <p:nvPr>
            <p:ph idx="1"/>
          </p:nvPr>
        </p:nvPicPr>
        <p:blipFill>
          <a:blip r:embed="rId2"/>
          <a:srcRect l="-34" r="-34"/>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Rite de la lumière</a:t>
            </a:r>
          </a:p>
        </p:txBody>
      </p:sp>
      <p:pic>
        <p:nvPicPr>
          <p:cNvPr id="4" name="Espace réservé du contenu 3" descr="Le-geste-lumiere-huit-temps-principaux-funerailles_0_730_399.jpg"/>
          <p:cNvPicPr>
            <a:picLocks noGrp="1" noChangeAspect="1"/>
          </p:cNvPicPr>
          <p:nvPr>
            <p:ph idx="1"/>
          </p:nvPr>
        </p:nvPicPr>
        <p:blipFill>
          <a:blip r:embed="rId2"/>
          <a:srcRect l="-9152" r="-9152"/>
          <a:stretch>
            <a:fillRect/>
          </a:stretch>
        </p:blipFill>
        <p:spPr>
          <a:xfrm>
            <a:off x="457200" y="1738376"/>
            <a:ext cx="8229600" cy="4625609"/>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523AC4-D9C1-F29E-2A12-687E116F9DB8}"/>
              </a:ext>
            </a:extLst>
          </p:cNvPr>
          <p:cNvSpPr>
            <a:spLocks noGrp="1"/>
          </p:cNvSpPr>
          <p:nvPr>
            <p:ph type="title"/>
          </p:nvPr>
        </p:nvSpPr>
        <p:spPr/>
        <p:txBody>
          <a:bodyPr>
            <a:normAutofit fontScale="90000"/>
          </a:bodyPr>
          <a:lstStyle/>
          <a:p>
            <a:r>
              <a:rPr lang="fr-FR" dirty="0"/>
              <a:t>Scène de Libation, cratère du Louvre  430  </a:t>
            </a:r>
            <a:r>
              <a:rPr lang="fr-FR" dirty="0" err="1"/>
              <a:t>avt</a:t>
            </a:r>
            <a:r>
              <a:rPr lang="fr-FR" dirty="0"/>
              <a:t> J. C.,</a:t>
            </a:r>
          </a:p>
        </p:txBody>
      </p:sp>
      <p:pic>
        <p:nvPicPr>
          <p:cNvPr id="5" name="Espace réservé du contenu 4" descr="Une image contenant mur, intérieur, table, plante&#10;&#10;Description générée automatiquement">
            <a:extLst>
              <a:ext uri="{FF2B5EF4-FFF2-40B4-BE49-F238E27FC236}">
                <a16:creationId xmlns:a16="http://schemas.microsoft.com/office/drawing/2014/main" id="{EC3DC33F-201F-103B-ED8A-C21DEFF2BBCC}"/>
              </a:ext>
            </a:extLst>
          </p:cNvPr>
          <p:cNvPicPr>
            <a:picLocks noGrp="1" noChangeAspect="1"/>
          </p:cNvPicPr>
          <p:nvPr>
            <p:ph idx="1"/>
          </p:nvPr>
        </p:nvPicPr>
        <p:blipFill>
          <a:blip r:embed="rId2"/>
          <a:stretch>
            <a:fillRect/>
          </a:stretch>
        </p:blipFill>
        <p:spPr>
          <a:xfrm>
            <a:off x="2291255" y="1480185"/>
            <a:ext cx="4708635" cy="5383488"/>
          </a:xfrm>
        </p:spPr>
      </p:pic>
    </p:spTree>
    <p:extLst>
      <p:ext uri="{BB962C8B-B14F-4D97-AF65-F5344CB8AC3E}">
        <p14:creationId xmlns:p14="http://schemas.microsoft.com/office/powerpoint/2010/main" val="2691647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p028.jpg"/>
          <p:cNvPicPr>
            <a:picLocks noGrp="1" noChangeAspect="1"/>
          </p:cNvPicPr>
          <p:nvPr>
            <p:ph idx="1"/>
          </p:nvPr>
        </p:nvPicPr>
        <p:blipFill>
          <a:blip r:embed="rId2"/>
          <a:srcRect l="-10041" r="-10041"/>
          <a:stretch>
            <a:fillRect/>
          </a:stretch>
        </p:blip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VisualNecropoliCerveteri.jpg"/>
          <p:cNvPicPr>
            <a:picLocks noGrp="1" noChangeAspect="1"/>
          </p:cNvPicPr>
          <p:nvPr>
            <p:ph idx="1"/>
          </p:nvPr>
        </p:nvPicPr>
        <p:blipFill>
          <a:blip r:embed="rId2"/>
          <a:srcRect l="-34" r="-34"/>
          <a:stretch>
            <a:fillRect/>
          </a:stretch>
        </p:blip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panoramica-tomba.jpg"/>
          <p:cNvPicPr>
            <a:picLocks noGrp="1" noChangeAspect="1"/>
          </p:cNvPicPr>
          <p:nvPr>
            <p:ph idx="1"/>
          </p:nvPr>
        </p:nvPicPr>
        <p:blipFill>
          <a:blip r:embed="rId2"/>
          <a:srcRect t="-32997" b="-32997"/>
          <a:stretch>
            <a:fillRect/>
          </a:stretch>
        </p:blip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VisualNecropoliTarquinia.jpg"/>
          <p:cNvPicPr>
            <a:picLocks noGrp="1" noChangeAspect="1"/>
          </p:cNvPicPr>
          <p:nvPr>
            <p:ph idx="1"/>
          </p:nvPr>
        </p:nvPicPr>
        <p:blipFill>
          <a:blip r:embed="rId2"/>
          <a:srcRect l="-34" r="-34"/>
          <a:stretch>
            <a:fillRect/>
          </a:stretch>
        </p:blip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d6e1c4f54d170b75a722065fee3fec19.jpg"/>
          <p:cNvPicPr>
            <a:picLocks noGrp="1" noChangeAspect="1"/>
          </p:cNvPicPr>
          <p:nvPr>
            <p:ph idx="1"/>
          </p:nvPr>
        </p:nvPicPr>
        <p:blipFill>
          <a:blip r:embed="rId2"/>
          <a:srcRect l="-9552" r="-9552"/>
          <a:stretch>
            <a:fillRect/>
          </a:stretch>
        </p:blip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tomba-etrusca.jpg"/>
          <p:cNvPicPr>
            <a:picLocks noGrp="1" noChangeAspect="1"/>
          </p:cNvPicPr>
          <p:nvPr>
            <p:ph idx="1"/>
          </p:nvPr>
        </p:nvPicPr>
        <p:blipFill>
          <a:blip r:embed="rId2"/>
          <a:srcRect l="-16308" r="-16308"/>
          <a:stretch>
            <a:fillRect/>
          </a:stretch>
        </p:blip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Dans le monde romain</a:t>
            </a:r>
          </a:p>
        </p:txBody>
      </p:sp>
      <p:pic>
        <p:nvPicPr>
          <p:cNvPr id="4" name="Espace réservé du contenu 3" descr="feste-14.jpg"/>
          <p:cNvPicPr>
            <a:picLocks noGrp="1" noChangeAspect="1"/>
          </p:cNvPicPr>
          <p:nvPr>
            <p:ph idx="1"/>
          </p:nvPr>
        </p:nvPicPr>
        <p:blipFill>
          <a:blip r:embed="rId2"/>
          <a:stretch>
            <a:fillRect/>
          </a:stretch>
        </p:blipFill>
        <p:spPr>
          <a:xfrm>
            <a:off x="2108200" y="1913063"/>
            <a:ext cx="4594225" cy="4538537"/>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tombes le long des voies</a:t>
            </a:r>
          </a:p>
        </p:txBody>
      </p:sp>
      <p:pic>
        <p:nvPicPr>
          <p:cNvPr id="4" name="Espace réservé du contenu 3" descr="via_appia_antica_tombe.jpg"/>
          <p:cNvPicPr>
            <a:picLocks noGrp="1" noChangeAspect="1"/>
          </p:cNvPicPr>
          <p:nvPr>
            <p:ph idx="1"/>
          </p:nvPr>
        </p:nvPicPr>
        <p:blipFill>
          <a:blip r:embed="rId2"/>
          <a:srcRect l="-9342" r="-9342"/>
          <a:stretch>
            <a:fillRect/>
          </a:stretch>
        </p:blip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descr="DSC_0241 (Copia).JPG"/>
          <p:cNvPicPr>
            <a:picLocks noGrp="1" noChangeAspect="1"/>
          </p:cNvPicPr>
          <p:nvPr>
            <p:ph idx="1"/>
          </p:nvPr>
        </p:nvPicPr>
        <p:blipFill>
          <a:blip r:embed="rId2"/>
          <a:srcRect l="-8891" r="-8891"/>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mise en  terre</a:t>
            </a:r>
          </a:p>
        </p:txBody>
      </p:sp>
      <p:pic>
        <p:nvPicPr>
          <p:cNvPr id="4" name="Espace réservé du contenu 3" descr="image019.jpg"/>
          <p:cNvPicPr>
            <a:picLocks noGrp="1" noChangeAspect="1"/>
          </p:cNvPicPr>
          <p:nvPr>
            <p:ph idx="1"/>
          </p:nvPr>
        </p:nvPicPr>
        <p:blipFill>
          <a:blip r:embed="rId2"/>
          <a:srcRect l="-31176" r="-31176"/>
          <a:stretch>
            <a:fillRect/>
          </a:stretch>
        </p:blip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Tombe-Latine-800x400.jpg"/>
          <p:cNvPicPr>
            <a:picLocks noGrp="1" noChangeAspect="1"/>
          </p:cNvPicPr>
          <p:nvPr>
            <p:ph idx="1"/>
          </p:nvPr>
        </p:nvPicPr>
        <p:blipFill>
          <a:blip r:embed="rId2"/>
          <a:srcRect t="-6211" b="-6211"/>
          <a:stretch>
            <a:fillRect/>
          </a:stretch>
        </p:blip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mage32.jpg"/>
          <p:cNvPicPr>
            <a:picLocks noGrp="1" noChangeAspect="1"/>
          </p:cNvPicPr>
          <p:nvPr>
            <p:ph idx="1"/>
          </p:nvPr>
        </p:nvPicPr>
        <p:blipFill>
          <a:blip r:embed="rId2"/>
          <a:srcRect l="-9745" r="-9745"/>
          <a:stretch>
            <a:fillRect/>
          </a:stretch>
        </p:blip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 nécropoles</a:t>
            </a:r>
          </a:p>
        </p:txBody>
      </p:sp>
      <p:pic>
        <p:nvPicPr>
          <p:cNvPr id="4" name="Espace réservé du contenu 3" descr="Isola-Sacra-(012).jpg"/>
          <p:cNvPicPr>
            <a:picLocks noGrp="1" noChangeAspect="1"/>
          </p:cNvPicPr>
          <p:nvPr>
            <p:ph idx="1"/>
          </p:nvPr>
        </p:nvPicPr>
        <p:blipFill>
          <a:blip r:embed="rId2"/>
          <a:srcRect l="-10782" r="-10782"/>
          <a:stretch>
            <a:fillRect/>
          </a:stretch>
        </p:blip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mages-8.jpeg"/>
          <p:cNvPicPr>
            <a:picLocks noGrp="1" noChangeAspect="1"/>
          </p:cNvPicPr>
          <p:nvPr>
            <p:ph idx="1"/>
          </p:nvPr>
        </p:nvPicPr>
        <p:blipFill>
          <a:blip r:embed="rId2"/>
          <a:srcRect l="-13775" r="-13775"/>
          <a:stretch>
            <a:fillRect/>
          </a:stretch>
        </p:blip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315898.900.ec0b709f49.jpg"/>
          <p:cNvPicPr>
            <a:picLocks noGrp="1" noChangeAspect="1"/>
          </p:cNvPicPr>
          <p:nvPr>
            <p:ph idx="1"/>
          </p:nvPr>
        </p:nvPicPr>
        <p:blipFill>
          <a:blip r:embed="rId2"/>
          <a:srcRect l="-34" r="-34"/>
          <a:stretch>
            <a:fillRect/>
          </a:stretch>
        </p:blip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85890382-columbariums-nécropole-romaine-à-ostie-antique-italie.jpg"/>
          <p:cNvPicPr>
            <a:picLocks noGrp="1" noChangeAspect="1"/>
          </p:cNvPicPr>
          <p:nvPr>
            <p:ph idx="1"/>
          </p:nvPr>
        </p:nvPicPr>
        <p:blipFill>
          <a:blip r:embed="rId2"/>
          <a:srcRect l="-9254" r="-9254"/>
          <a:stretch>
            <a:fillRect/>
          </a:stretch>
        </p:blip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q5dam.web.1280.1280.jpeg"/>
          <p:cNvPicPr>
            <a:picLocks noGrp="1" noChangeAspect="1"/>
          </p:cNvPicPr>
          <p:nvPr>
            <p:ph idx="1"/>
          </p:nvPr>
        </p:nvPicPr>
        <p:blipFill>
          <a:blip r:embed="rId2"/>
          <a:srcRect l="-9277" r="-9277"/>
          <a:stretch>
            <a:fillRect/>
          </a:stretch>
        </p:blip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 tombes monumentales</a:t>
            </a:r>
          </a:p>
        </p:txBody>
      </p:sp>
      <p:pic>
        <p:nvPicPr>
          <p:cNvPr id="4" name="Espace réservé du contenu 3" descr="chateau-saint-ange-1.jpg"/>
          <p:cNvPicPr>
            <a:picLocks noGrp="1" noChangeAspect="1"/>
          </p:cNvPicPr>
          <p:nvPr>
            <p:ph idx="1"/>
          </p:nvPr>
        </p:nvPicPr>
        <p:blipFill>
          <a:blip r:embed="rId2"/>
          <a:srcRect l="-16712" r="-16712"/>
          <a:stretch>
            <a:fillRect/>
          </a:stretch>
        </p:blip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ob_01f125_religio-lemuria.jpg"/>
          <p:cNvPicPr>
            <a:picLocks noChangeAspect="1"/>
          </p:cNvPicPr>
          <p:nvPr/>
        </p:nvPicPr>
        <p:blipFill>
          <a:blip r:embed="rId2"/>
          <a:stretch>
            <a:fillRect/>
          </a:stretch>
        </p:blipFill>
        <p:spPr>
          <a:xfrm>
            <a:off x="0" y="406402"/>
            <a:ext cx="9144000" cy="6451599"/>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Cortège funèbre</a:t>
            </a:r>
          </a:p>
        </p:txBody>
      </p:sp>
      <p:pic>
        <p:nvPicPr>
          <p:cNvPr id="4" name="Espace réservé du contenu 3" descr="gaule-lyon-lugdunum-funerailles-2-jc-golvin.jpg"/>
          <p:cNvPicPr>
            <a:picLocks noGrp="1" noChangeAspect="1"/>
          </p:cNvPicPr>
          <p:nvPr>
            <p:ph idx="1"/>
          </p:nvPr>
        </p:nvPicPr>
        <p:blipFill>
          <a:blip r:embed="rId2"/>
          <a:srcRect l="-81112" r="-81112"/>
          <a:stretch>
            <a:fillRect/>
          </a:stretch>
        </p:blipFill>
        <p:spPr>
          <a:xfrm>
            <a:off x="-2286000" y="1775191"/>
            <a:ext cx="8229600" cy="4625609"/>
          </a:xfrm>
        </p:spPr>
      </p:pic>
      <p:pic>
        <p:nvPicPr>
          <p:cNvPr id="5" name="Image 4" descr="gaule-lyon-lugdunum-funerailles-4-jc-golvin.jpg"/>
          <p:cNvPicPr>
            <a:picLocks noChangeAspect="1"/>
          </p:cNvPicPr>
          <p:nvPr/>
        </p:nvPicPr>
        <p:blipFill>
          <a:blip r:embed="rId3"/>
          <a:stretch>
            <a:fillRect/>
          </a:stretch>
        </p:blipFill>
        <p:spPr>
          <a:xfrm>
            <a:off x="5166196" y="1775191"/>
            <a:ext cx="3520603" cy="46256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01_11_2011_011.jpg"/>
          <p:cNvPicPr>
            <a:picLocks noChangeAspect="1"/>
          </p:cNvPicPr>
          <p:nvPr/>
        </p:nvPicPr>
        <p:blipFill>
          <a:blip r:embed="rId2"/>
          <a:stretch>
            <a:fillRect/>
          </a:stretch>
        </p:blipFill>
        <p:spPr>
          <a:xfrm>
            <a:off x="660400" y="1585807"/>
            <a:ext cx="7924801" cy="5272193"/>
          </a:xfrm>
          <a:prstGeom prst="rect">
            <a:avLst/>
          </a:prstGeom>
        </p:spPr>
      </p:pic>
      <p:sp>
        <p:nvSpPr>
          <p:cNvPr id="4" name="Titre 1"/>
          <p:cNvSpPr>
            <a:spLocks noGrp="1"/>
          </p:cNvSpPr>
          <p:nvPr>
            <p:ph type="title"/>
          </p:nvPr>
        </p:nvSpPr>
        <p:spPr>
          <a:xfrm>
            <a:off x="457200" y="155448"/>
            <a:ext cx="8229600" cy="1252728"/>
          </a:xfrm>
        </p:spPr>
        <p:txBody>
          <a:bodyPr>
            <a:normAutofit/>
          </a:bodyPr>
          <a:lstStyle/>
          <a:p>
            <a:pPr algn="ctr"/>
            <a:r>
              <a:rPr lang="fr-FR" dirty="0"/>
              <a:t>Le cimetière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descr="gaule-lyon-lugdunum-funerailles-5-jc-golvin.jpg"/>
          <p:cNvPicPr>
            <a:picLocks noGrp="1" noChangeAspect="1"/>
          </p:cNvPicPr>
          <p:nvPr>
            <p:ph idx="1"/>
          </p:nvPr>
        </p:nvPicPr>
        <p:blipFill>
          <a:blip r:embed="rId2"/>
          <a:srcRect l="-58964" r="-58964"/>
          <a:stretch>
            <a:fillRect/>
          </a:stretch>
        </p:blipFill>
        <p:spPr>
          <a:xfrm>
            <a:off x="-1662209" y="1821788"/>
            <a:ext cx="7739985" cy="4350411"/>
          </a:xfrm>
        </p:spPr>
      </p:pic>
      <p:pic>
        <p:nvPicPr>
          <p:cNvPr id="7" name="Image 6" descr="gaule-lyon-lugdunum-funerailles-6-jc-golvin.jpg"/>
          <p:cNvPicPr>
            <a:picLocks noChangeAspect="1"/>
          </p:cNvPicPr>
          <p:nvPr/>
        </p:nvPicPr>
        <p:blipFill>
          <a:blip r:embed="rId3"/>
          <a:stretch>
            <a:fillRect/>
          </a:stretch>
        </p:blipFill>
        <p:spPr>
          <a:xfrm>
            <a:off x="4624403" y="1821787"/>
            <a:ext cx="4062397" cy="435041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gaule-lyon-lugdunum-funerailles-7-jc-golvin.jpg"/>
          <p:cNvPicPr>
            <a:picLocks noGrp="1" noChangeAspect="1"/>
          </p:cNvPicPr>
          <p:nvPr>
            <p:ph idx="1"/>
          </p:nvPr>
        </p:nvPicPr>
        <p:blipFill>
          <a:blip r:embed="rId2"/>
          <a:srcRect l="-71150" r="-71150"/>
          <a:stretch>
            <a:fillRect/>
          </a:stretch>
        </p:blipFill>
        <p:spPr>
          <a:xfrm>
            <a:off x="-1803400" y="1775192"/>
            <a:ext cx="8229600" cy="4625609"/>
          </a:xfrm>
        </p:spPr>
      </p:pic>
      <p:pic>
        <p:nvPicPr>
          <p:cNvPr id="5" name="Image 4" descr="gaule-lyon-lugdunum-funerailles-8-jc-golvin.jpg"/>
          <p:cNvPicPr>
            <a:picLocks noChangeAspect="1"/>
          </p:cNvPicPr>
          <p:nvPr/>
        </p:nvPicPr>
        <p:blipFill>
          <a:blip r:embed="rId3"/>
          <a:stretch>
            <a:fillRect/>
          </a:stretch>
        </p:blipFill>
        <p:spPr>
          <a:xfrm>
            <a:off x="5024859" y="1775191"/>
            <a:ext cx="3661941" cy="462561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gaule-lyon-lugdunum-funerailles-11-jc-golvin.jpg"/>
          <p:cNvPicPr>
            <a:picLocks noGrp="1" noChangeAspect="1"/>
          </p:cNvPicPr>
          <p:nvPr>
            <p:ph idx="1"/>
          </p:nvPr>
        </p:nvPicPr>
        <p:blipFill>
          <a:blip r:embed="rId2"/>
          <a:srcRect l="-33524" r="-33524"/>
          <a:stretch>
            <a:fillRect/>
          </a:stretch>
        </p:blipFill>
        <p:spPr>
          <a:xfrm>
            <a:off x="-1510122" y="2082800"/>
            <a:ext cx="7682321" cy="4318000"/>
          </a:xfrm>
        </p:spPr>
      </p:pic>
      <p:pic>
        <p:nvPicPr>
          <p:cNvPr id="5" name="Image 4" descr="gaule-lyon-lugdunum-funerailles-12-jc-golvin.jpg"/>
          <p:cNvPicPr>
            <a:picLocks noChangeAspect="1"/>
          </p:cNvPicPr>
          <p:nvPr/>
        </p:nvPicPr>
        <p:blipFill>
          <a:blip r:embed="rId3"/>
          <a:stretch>
            <a:fillRect/>
          </a:stretch>
        </p:blipFill>
        <p:spPr>
          <a:xfrm>
            <a:off x="5080001" y="1673027"/>
            <a:ext cx="4064000" cy="477857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uneraleromano-800x445.jpg"/>
          <p:cNvPicPr>
            <a:picLocks noChangeAspect="1"/>
          </p:cNvPicPr>
          <p:nvPr/>
        </p:nvPicPr>
        <p:blipFill>
          <a:blip r:embed="rId2"/>
          <a:stretch>
            <a:fillRect/>
          </a:stretch>
        </p:blipFill>
        <p:spPr>
          <a:xfrm>
            <a:off x="0" y="885825"/>
            <a:ext cx="9144000" cy="508635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banchetto-funebre-800x557.jpg"/>
          <p:cNvPicPr>
            <a:picLocks noGrp="1" noChangeAspect="1"/>
          </p:cNvPicPr>
          <p:nvPr>
            <p:ph idx="1"/>
          </p:nvPr>
        </p:nvPicPr>
        <p:blipFill>
          <a:blip r:embed="rId2"/>
          <a:srcRect l="-11931" r="-11931"/>
          <a:stretch>
            <a:fillRect/>
          </a:stretch>
        </p:blipFill>
        <p:spPr>
          <a:xfrm>
            <a:off x="-67147" y="1408176"/>
            <a:ext cx="9695992" cy="5449824"/>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Le </a:t>
            </a:r>
            <a:r>
              <a:rPr lang="fr-FR" dirty="0" err="1"/>
              <a:t>refrigerium</a:t>
            </a:r>
            <a:br>
              <a:rPr lang="fr-FR" dirty="0"/>
            </a:br>
            <a:endParaRPr lang="fr-FR" dirty="0"/>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1066800" y="1802238"/>
            <a:ext cx="7035800" cy="4598562"/>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rot="5400000">
            <a:off x="3137250" y="-501300"/>
            <a:ext cx="2838450" cy="917505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9" name="Espace réservé du contenu 8" descr="Laurie Brink, Deborah Green (eds.) - Commemorating the Dead_ Texts and Artifacts in Context_ Studies of Roman, Jewish and Christian Burials-Walter de Gruyter (2008).tiff"/>
          <p:cNvPicPr>
            <a:picLocks noGrp="1" noChangeAspect="1"/>
          </p:cNvPicPr>
          <p:nvPr>
            <p:ph idx="1"/>
          </p:nvPr>
        </p:nvPicPr>
        <p:blipFill>
          <a:blip r:embed="rId2"/>
          <a:srcRect l="-87586" r="-87586"/>
          <a:stretch>
            <a:fillRect/>
          </a:stretch>
        </p:blip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Laurie Brink, Deborah Green (eds.) - Commemorating the Dead_ Texts and Artifacts in Context_ Studies of Roman, Jewish and Christian Burials-Walter de Gruyter (2008).tiff"/>
          <p:cNvPicPr>
            <a:picLocks noGrp="1" noChangeAspect="1"/>
          </p:cNvPicPr>
          <p:nvPr>
            <p:ph idx="1"/>
          </p:nvPr>
        </p:nvPicPr>
        <p:blipFill>
          <a:blip r:embed="rId2"/>
          <a:srcRect l="-45972" r="-45972"/>
          <a:stretch>
            <a:fillRect/>
          </a:stretch>
        </p:blip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q5dam.web.1280.1280.png"/>
          <p:cNvPicPr>
            <a:picLocks noGrp="1" noChangeAspect="1"/>
          </p:cNvPicPr>
          <p:nvPr>
            <p:ph idx="1"/>
          </p:nvPr>
        </p:nvPicPr>
        <p:blipFill>
          <a:blip r:embed="rId2"/>
          <a:srcRect l="-9273" r="-9273"/>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P1090772.jpg"/>
          <p:cNvPicPr>
            <a:picLocks noGrp="1" noChangeAspect="1"/>
          </p:cNvPicPr>
          <p:nvPr>
            <p:ph idx="1"/>
          </p:nvPr>
        </p:nvPicPr>
        <p:blipFill>
          <a:blip r:embed="rId2"/>
          <a:srcRect l="-83159" r="-83159"/>
          <a:stretch>
            <a:fillRect/>
          </a:stretch>
        </p:blipFill>
        <p:spPr>
          <a:xfrm>
            <a:off x="-614728" y="558801"/>
            <a:ext cx="10393728" cy="5842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q5dam.web.1280.1280-2.png"/>
          <p:cNvPicPr>
            <a:picLocks noGrp="1" noChangeAspect="1"/>
          </p:cNvPicPr>
          <p:nvPr>
            <p:ph idx="1"/>
          </p:nvPr>
        </p:nvPicPr>
        <p:blipFill>
          <a:blip r:embed="rId2"/>
          <a:srcRect l="-82029" r="-82029"/>
          <a:stretch>
            <a:fillRect/>
          </a:stretch>
        </p:blip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q5dam.web.1280.1280.jpeg"/>
          <p:cNvPicPr>
            <a:picLocks noGrp="1" noChangeAspect="1"/>
          </p:cNvPicPr>
          <p:nvPr>
            <p:ph idx="1"/>
          </p:nvPr>
        </p:nvPicPr>
        <p:blipFill>
          <a:blip r:embed="rId2"/>
          <a:srcRect l="-9277" r="-9277"/>
          <a:stretch>
            <a:fillRect/>
          </a:stretch>
        </p:blip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Laurie Brink, Deborah Green (eds.) - Commemorating the Dead_ Texts and Artifacts in Context_ Studies of Roman, Jewish and Christian Burials-Walter de Gruyter (2008).tiff"/>
          <p:cNvPicPr>
            <a:picLocks noGrp="1" noChangeAspect="1"/>
          </p:cNvPicPr>
          <p:nvPr>
            <p:ph idx="1"/>
          </p:nvPr>
        </p:nvPicPr>
        <p:blipFill>
          <a:blip r:embed="rId2"/>
          <a:srcRect l="-12238" r="-12238"/>
          <a:stretch>
            <a:fillRect/>
          </a:stretch>
        </p:blip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Laurie Brink, Deborah Green (eds.) - Commemorating the Dead_ Texts and Artifacts in Context_ Studies of Roman, Jewish and Christian Burials-Walter de Gruyter (2008).tiff"/>
          <p:cNvPicPr>
            <a:picLocks noGrp="1" noChangeAspect="1"/>
          </p:cNvPicPr>
          <p:nvPr>
            <p:ph idx="1"/>
          </p:nvPr>
        </p:nvPicPr>
        <p:blipFill>
          <a:blip r:embed="rId2"/>
          <a:srcRect l="-6726" r="-6726"/>
          <a:stretch>
            <a:fillRect/>
          </a:stretch>
        </p:blip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Sarcophages Païens</a:t>
            </a:r>
          </a:p>
        </p:txBody>
      </p:sp>
      <p:pic>
        <p:nvPicPr>
          <p:cNvPr id="4" name="Espace réservé du contenu 3" descr="Sarcofago_romano_1.jpg"/>
          <p:cNvPicPr>
            <a:picLocks noGrp="1" noChangeAspect="1"/>
          </p:cNvPicPr>
          <p:nvPr>
            <p:ph idx="1"/>
          </p:nvPr>
        </p:nvPicPr>
        <p:blipFill>
          <a:blip r:embed="rId2"/>
          <a:srcRect l="-11177" r="-11177"/>
          <a:stretch>
            <a:fillRect/>
          </a:stretch>
        </p:blip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20171208_162521.jpg"/>
          <p:cNvPicPr>
            <a:picLocks noGrp="1" noChangeAspect="1"/>
          </p:cNvPicPr>
          <p:nvPr>
            <p:ph idx="1"/>
          </p:nvPr>
        </p:nvPicPr>
        <p:blipFill>
          <a:blip r:embed="rId2"/>
          <a:srcRect t="-10687" b="-10687"/>
          <a:stretch>
            <a:fillRect/>
          </a:stretch>
        </p:blip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Sarcophages chrétiens</a:t>
            </a:r>
          </a:p>
        </p:txBody>
      </p:sp>
      <p:pic>
        <p:nvPicPr>
          <p:cNvPr id="4" name="Espace réservé du contenu 3" descr="07 copie.jpg"/>
          <p:cNvPicPr>
            <a:picLocks noGrp="1" noChangeAspect="1"/>
          </p:cNvPicPr>
          <p:nvPr>
            <p:ph idx="1"/>
          </p:nvPr>
        </p:nvPicPr>
        <p:blipFill>
          <a:blip r:embed="rId2"/>
          <a:srcRect t="-18414" b="-18414"/>
          <a:stretch>
            <a:fillRect/>
          </a:stretch>
        </p:blip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09 copie.jpg"/>
          <p:cNvPicPr>
            <a:picLocks noGrp="1" noChangeAspect="1"/>
          </p:cNvPicPr>
          <p:nvPr>
            <p:ph idx="1"/>
          </p:nvPr>
        </p:nvPicPr>
        <p:blipFill>
          <a:blip r:embed="rId2"/>
          <a:srcRect t="-6412" b="-6412"/>
          <a:stretch>
            <a:fillRect/>
          </a:stretch>
        </p:blip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monde romain Chrétien</a:t>
            </a:r>
          </a:p>
        </p:txBody>
      </p:sp>
      <p:pic>
        <p:nvPicPr>
          <p:cNvPr id="4" name="Espace réservé du contenu 3" descr="catacomb.jpg"/>
          <p:cNvPicPr>
            <a:picLocks noGrp="1" noChangeAspect="1"/>
          </p:cNvPicPr>
          <p:nvPr>
            <p:ph idx="1"/>
          </p:nvPr>
        </p:nvPicPr>
        <p:blipFill>
          <a:blip r:embed="rId2"/>
          <a:srcRect l="-9241" r="-9241"/>
          <a:stretch>
            <a:fillRect/>
          </a:stretch>
        </p:blip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descr="catacombecristiane-797x445.jpg"/>
          <p:cNvPicPr>
            <a:picLocks noGrp="1" noChangeAspect="1"/>
          </p:cNvPicPr>
          <p:nvPr>
            <p:ph idx="1"/>
          </p:nvPr>
        </p:nvPicPr>
        <p:blipFill>
          <a:blip r:embed="rId2"/>
          <a:srcRect t="-338" b="-338"/>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 columbarium</a:t>
            </a:r>
          </a:p>
        </p:txBody>
      </p:sp>
      <p:pic>
        <p:nvPicPr>
          <p:cNvPr id="4" name="Espace réservé du contenu 3" descr="le-columbarium-s-integre-dans-le-cadre-de-verdure-de_2134246.jpg"/>
          <p:cNvPicPr>
            <a:picLocks noGrp="1" noChangeAspect="1"/>
          </p:cNvPicPr>
          <p:nvPr>
            <p:ph idx="1"/>
          </p:nvPr>
        </p:nvPicPr>
        <p:blipFill>
          <a:blip r:embed="rId2"/>
          <a:srcRect l="-129" r="-129"/>
          <a:stretch>
            <a:fillRect/>
          </a:stretch>
        </p:blip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Ipogeo-di-via-Dino-Compagni_1.jpg"/>
          <p:cNvPicPr>
            <a:picLocks noGrp="1" noChangeAspect="1"/>
          </p:cNvPicPr>
          <p:nvPr>
            <p:ph idx="1"/>
          </p:nvPr>
        </p:nvPicPr>
        <p:blipFill>
          <a:blip r:embed="rId2"/>
          <a:srcRect l="-3726" r="-3726"/>
          <a:stretch>
            <a:fillRect/>
          </a:stretch>
        </p:blip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atacomba+di+Commodilla,+via+Ostiense.jpg"/>
          <p:cNvPicPr>
            <a:picLocks noGrp="1" noChangeAspect="1"/>
          </p:cNvPicPr>
          <p:nvPr>
            <p:ph idx="1"/>
          </p:nvPr>
        </p:nvPicPr>
        <p:blipFill>
          <a:blip r:embed="rId2"/>
          <a:srcRect l="-16712" r="-16712"/>
          <a:stretch>
            <a:fillRect/>
          </a:stretch>
        </p:blip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NASTRI-Catacomba-di-Commodilla-1.jpg"/>
          <p:cNvPicPr>
            <a:picLocks noGrp="1" noChangeAspect="1"/>
          </p:cNvPicPr>
          <p:nvPr>
            <p:ph idx="1"/>
          </p:nvPr>
        </p:nvPicPr>
        <p:blipFill>
          <a:blip r:embed="rId2"/>
          <a:srcRect l="-51771" r="-51771"/>
          <a:stretch>
            <a:fillRect/>
          </a:stretch>
        </p:blip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AKG310944.jpg"/>
          <p:cNvPicPr>
            <a:picLocks noGrp="1" noChangeAspect="1"/>
          </p:cNvPicPr>
          <p:nvPr>
            <p:ph idx="1"/>
          </p:nvPr>
        </p:nvPicPr>
        <p:blipFill>
          <a:blip r:embed="rId2"/>
          <a:srcRect l="-18916" r="-18916"/>
          <a:stretch>
            <a:fillRect/>
          </a:stretch>
        </p:blip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270px-CatacombViaLatina_Resurrection_of_Lazarus.jpg"/>
          <p:cNvPicPr>
            <a:picLocks noGrp="1" noChangeAspect="1"/>
          </p:cNvPicPr>
          <p:nvPr>
            <p:ph idx="1"/>
          </p:nvPr>
        </p:nvPicPr>
        <p:blipFill>
          <a:blip r:embed="rId2"/>
          <a:srcRect l="-12265" r="-12265"/>
          <a:stretch>
            <a:fillRect/>
          </a:stretch>
        </p:blip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catacombe-noe.jpg"/>
          <p:cNvPicPr>
            <a:picLocks noGrp="1" noChangeAspect="1"/>
          </p:cNvPicPr>
          <p:nvPr>
            <p:ph idx="1"/>
          </p:nvPr>
        </p:nvPicPr>
        <p:blipFill>
          <a:blip r:embed="rId2"/>
          <a:srcRect l="-7878" r="-7878"/>
          <a:stretch>
            <a:fillRect/>
          </a:stretch>
        </p:blip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16 copie.jpg"/>
          <p:cNvPicPr>
            <a:picLocks noGrp="1" noChangeAspect="1"/>
          </p:cNvPicPr>
          <p:nvPr>
            <p:ph idx="1"/>
          </p:nvPr>
        </p:nvPicPr>
        <p:blipFill>
          <a:blip r:embed="rId2"/>
          <a:srcRect l="-26069" r="-26069"/>
          <a:stretch>
            <a:fillRect/>
          </a:stretch>
        </p:blip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53c82a5f06b061ba12ef49a83704d878.jpg"/>
          <p:cNvPicPr>
            <a:picLocks noGrp="1" noChangeAspect="1"/>
          </p:cNvPicPr>
          <p:nvPr>
            <p:ph idx="1"/>
          </p:nvPr>
        </p:nvPicPr>
        <p:blipFill>
          <a:blip r:embed="rId2"/>
          <a:srcRect l="-9215" r="-9215"/>
          <a:stretch>
            <a:fillRect/>
          </a:stretch>
        </p:blip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01 copie.jpg"/>
          <p:cNvPicPr>
            <a:picLocks noGrp="1" noChangeAspect="1"/>
          </p:cNvPicPr>
          <p:nvPr>
            <p:ph idx="1"/>
          </p:nvPr>
        </p:nvPicPr>
        <p:blipFill>
          <a:blip r:embed="rId2"/>
          <a:srcRect l="-4835" r="-4835"/>
          <a:stretch>
            <a:fillRect/>
          </a:stretch>
        </p:blip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A6-A05.jpg"/>
          <p:cNvPicPr>
            <a:picLocks noGrp="1" noChangeAspect="1"/>
          </p:cNvPicPr>
          <p:nvPr>
            <p:ph idx="1"/>
          </p:nvPr>
        </p:nvPicPr>
        <p:blipFill>
          <a:blip r:embed="rId2"/>
          <a:srcRect l="-6572" r="-6572"/>
          <a:stretch>
            <a:fillRect/>
          </a:stretch>
        </p:blip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3993</TotalTime>
  <Words>596</Words>
  <Application>Microsoft Macintosh PowerPoint</Application>
  <PresentationFormat>Affichage à l'écran (4:3)</PresentationFormat>
  <Paragraphs>76</Paragraphs>
  <Slides>107</Slides>
  <Notes>0</Notes>
  <HiddenSlides>0</HiddenSlides>
  <MMClips>1</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107</vt:i4>
      </vt:variant>
    </vt:vector>
  </HeadingPairs>
  <TitlesOfParts>
    <vt:vector size="120" baseType="lpstr">
      <vt:lpstr>Arial Unicode MS</vt:lpstr>
      <vt:lpstr>Arial</vt:lpstr>
      <vt:lpstr>Calibri</vt:lpstr>
      <vt:lpstr>Corbel</vt:lpstr>
      <vt:lpstr>Georgia</vt:lpstr>
      <vt:lpstr>Helvetica</vt:lpstr>
      <vt:lpstr>Lato</vt:lpstr>
      <vt:lpstr>Noto Serif</vt:lpstr>
      <vt:lpstr>Rubik</vt:lpstr>
      <vt:lpstr>Wingdings</vt:lpstr>
      <vt:lpstr>Wingdings 2</vt:lpstr>
      <vt:lpstr>Wingdings 3</vt:lpstr>
      <vt:lpstr>Module</vt:lpstr>
      <vt:lpstr>Les rites funéraires</vt:lpstr>
      <vt:lpstr>Les rites autour du mort</vt:lpstr>
      <vt:lpstr>La prière autour du défunt</vt:lpstr>
      <vt:lpstr>Célébration à l’église</vt:lpstr>
      <vt:lpstr>Rite de la lumière</vt:lpstr>
      <vt:lpstr>La mise en  terre</vt:lpstr>
      <vt:lpstr>Le cimetière</vt:lpstr>
      <vt:lpstr>Présentation PowerPoint</vt:lpstr>
      <vt:lpstr>Le columbarium</vt:lpstr>
      <vt:lpstr>Les rites du souvenir du défunt</vt:lpstr>
      <vt:lpstr>Présentation PowerPoint</vt:lpstr>
      <vt:lpstr>Présentation PowerPoint</vt:lpstr>
      <vt:lpstr>Présentation PowerPoint</vt:lpstr>
      <vt:lpstr>Squelette enfant de la Madeleine – Daté de –10 200 ans – Musée de Préhistoire des Eyzies </vt:lpstr>
      <vt:lpstr>Présentation PowerPoint</vt:lpstr>
      <vt:lpstr>Présentation PowerPoint</vt:lpstr>
      <vt:lpstr>Grottes de Lascaux 18000 / 15000 avt Jésus-Christ</vt:lpstr>
      <vt:lpstr>Présentation PowerPoint</vt:lpstr>
      <vt:lpstr>Présentation PowerPoint</vt:lpstr>
      <vt:lpstr>Présentation PowerPoint</vt:lpstr>
      <vt:lpstr>Gavrinis 6000 à 3000 avt Jésus-Christ</vt:lpstr>
      <vt:lpstr>Présentation PowerPoint</vt:lpstr>
      <vt:lpstr>Présentation PowerPoint</vt:lpstr>
      <vt:lpstr> Dans l’Egypte ancienne 2700 avt Jésus-Christ  </vt:lpstr>
      <vt:lpstr>Vases canopes </vt:lpstr>
      <vt:lpstr>Présentation PowerPoint</vt:lpstr>
      <vt:lpstr>Présentation PowerPoint</vt:lpstr>
      <vt:lpstr>Présentation PowerPoint</vt:lpstr>
      <vt:lpstr>Présentation PowerPoint</vt:lpstr>
      <vt:lpstr>Howard Carter et un ouvrier égyptien anonyme se penchent sur le troisième cercueil d’or de Toutankhamon, encastré dans le deuxième, en 1925 (photo colorisée). </vt:lpstr>
      <vt:lpstr>Chapelle funéraire de Toutankhamon</vt:lpstr>
      <vt:lpstr>Vases canopes de Toutankhamon</vt:lpstr>
      <vt:lpstr>Masque funéraire de Toutankhamon (1323 av. J.C.) - Égypte </vt:lpstr>
      <vt:lpstr>Présentation PowerPoint</vt:lpstr>
      <vt:lpstr>Présentation PowerPoint</vt:lpstr>
      <vt:lpstr>En Mésopotamie - 2100</vt:lpstr>
      <vt:lpstr>Dans le monde juif hier et aujourd’hui</vt:lpstr>
      <vt:lpstr>Présentation PowerPoint</vt:lpstr>
      <vt:lpstr> Dans la Grèce antique </vt:lpstr>
      <vt:lpstr>la rite de la prothesis  (en grec ancien : πρόθεσις). </vt:lpstr>
      <vt:lpstr>cratère  vers 750 av. J.-C. musée du Louvre</vt:lpstr>
      <vt:lpstr>la rite de la prothesis  (en grec ancien : πρόθεσις). </vt:lpstr>
      <vt:lpstr>Scène d’ekphora,  (Du grec ancien ἐκφορά)</vt:lpstr>
      <vt:lpstr>Présentation PowerPoint</vt:lpstr>
      <vt:lpstr>Pleureuses, sarcophage du roi de Sidon, Liban, 358 avt-J.C., </vt:lpstr>
      <vt:lpstr>Présentation PowerPoint</vt:lpstr>
      <vt:lpstr>L’obole (en grec ancien ὀϐελός / obelós et en attique ὀϐολός / obolós, d'abord « broche » est une monnaie de la Grèce antique valant un sixième de drachme.</vt:lpstr>
      <vt:lpstr> D’après une étude de 2017, les pièces qui figureraient sur les yeux de l'homme du linceul auraient été frappées en l'an 29 de notre ère. </vt:lpstr>
      <vt:lpstr>Dans le monde Etrusque</vt:lpstr>
      <vt:lpstr>Scène de Libation, cratère du Louvre  430  avt J. C.,</vt:lpstr>
      <vt:lpstr>Présentation PowerPoint</vt:lpstr>
      <vt:lpstr>Présentation PowerPoint</vt:lpstr>
      <vt:lpstr>Présentation PowerPoint</vt:lpstr>
      <vt:lpstr>Présentation PowerPoint</vt:lpstr>
      <vt:lpstr>Présentation PowerPoint</vt:lpstr>
      <vt:lpstr>Présentation PowerPoint</vt:lpstr>
      <vt:lpstr>Dans le monde romain</vt:lpstr>
      <vt:lpstr>Les tombes le long des voies</vt:lpstr>
      <vt:lpstr>Présentation PowerPoint</vt:lpstr>
      <vt:lpstr>Présentation PowerPoint</vt:lpstr>
      <vt:lpstr>Présentation PowerPoint</vt:lpstr>
      <vt:lpstr>Les nécropoles</vt:lpstr>
      <vt:lpstr>Présentation PowerPoint</vt:lpstr>
      <vt:lpstr>Présentation PowerPoint</vt:lpstr>
      <vt:lpstr>Présentation PowerPoint</vt:lpstr>
      <vt:lpstr>Présentation PowerPoint</vt:lpstr>
      <vt:lpstr>Les tombes monumentales</vt:lpstr>
      <vt:lpstr>Présentation PowerPoint</vt:lpstr>
      <vt:lpstr>Cortège funèbre</vt:lpstr>
      <vt:lpstr>Présentation PowerPoint</vt:lpstr>
      <vt:lpstr>Présentation PowerPoint</vt:lpstr>
      <vt:lpstr>Présentation PowerPoint</vt:lpstr>
      <vt:lpstr>Présentation PowerPoint</vt:lpstr>
      <vt:lpstr>Présentation PowerPoint</vt:lpstr>
      <vt:lpstr>Le refrigerium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Sarcophages Païens</vt:lpstr>
      <vt:lpstr>Présentation PowerPoint</vt:lpstr>
      <vt:lpstr>Sarcophages chrétiens</vt:lpstr>
      <vt:lpstr>Présentation PowerPoint</vt:lpstr>
      <vt:lpstr>Le monde romain Chrétien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Permanence et développement du rite en culte de St Pierre à Rome</vt:lpstr>
      <vt:lpstr>Présentation PowerPoint</vt:lpstr>
      <vt:lpstr>Tombe de Vix</vt:lpstr>
      <vt:lpstr>La mort fait entièrement partie de la vie dans le monde antique d’ailleurs c’est valable jusqu’au milieu du siècle dernier. </vt:lpstr>
      <vt:lpstr>Les rites funéraires en Europe aujourd’hui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Halloween et la mort</dc:title>
  <dc:creator>THOMAS WEBER</dc:creator>
  <cp:lastModifiedBy>Paroisse Pontivy</cp:lastModifiedBy>
  <cp:revision>46</cp:revision>
  <dcterms:created xsi:type="dcterms:W3CDTF">2020-01-10T09:53:28Z</dcterms:created>
  <dcterms:modified xsi:type="dcterms:W3CDTF">2025-11-06T08:46:41Z</dcterms:modified>
</cp:coreProperties>
</file>